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Població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0123456790123455E-2"/>
                  <c:y val="6.45387512005732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0802469135802469E-2"/>
                  <c:y val="3.92844572525228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8.0246913580246909E-2"/>
                  <c:y val="-8.418097982683361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2.4691358024691329E-2"/>
                  <c:y val="2.24482612871559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3.8580246913580245E-2"/>
                  <c:y val="3.6478424591628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7513</c:v>
                </c:pt>
                <c:pt idx="1">
                  <c:v>7547</c:v>
                </c:pt>
                <c:pt idx="2">
                  <c:v>7571</c:v>
                </c:pt>
                <c:pt idx="3">
                  <c:v>5739</c:v>
                </c:pt>
                <c:pt idx="4">
                  <c:v>7512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a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6798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159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37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368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0545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073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527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400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597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5276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87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9378-D916-4F89-AF35-F1324744B60A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4CD1-131D-4942-AC1B-63943D8B490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030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mtClean="0"/>
              <a:t>Evolució</a:t>
            </a:r>
            <a:endParaRPr lang="ca-ES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448030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37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87624" y="1412776"/>
            <a:ext cx="6984776" cy="12241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a-ES" sz="1800" dirty="0" smtClean="0"/>
              <a:t>La font de les dades sobre l'evolució de la població són els Censos de Població que es duen a terme cada deu anys. Per a períodes quinquennals intermedis també es disposa de les dades recollides de la Renovació dels padrons municipals d'habitants.</a:t>
            </a: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371439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mtClean="0"/>
              <a:t>Evolució demogràfica Catalunya</a:t>
            </a:r>
            <a:endParaRPr lang="ca-ES"/>
          </a:p>
        </p:txBody>
      </p:sp>
      <p:graphicFrame>
        <p:nvGraphicFramePr>
          <p:cNvPr id="3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530974"/>
              </p:ext>
            </p:extLst>
          </p:nvPr>
        </p:nvGraphicFramePr>
        <p:xfrm>
          <a:off x="1043608" y="1600200"/>
          <a:ext cx="7056782" cy="1381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68152"/>
                <a:gridCol w="1008112"/>
                <a:gridCol w="1008112"/>
                <a:gridCol w="1296144"/>
                <a:gridCol w="1224136"/>
                <a:gridCol w="1152126"/>
              </a:tblGrid>
              <a:tr h="370840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mtClean="0"/>
                        <a:t>2014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mtClean="0"/>
                        <a:t>2013</a:t>
                      </a:r>
                    </a:p>
                    <a:p>
                      <a:pPr algn="ctr"/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mtClean="0"/>
                        <a:t>2012</a:t>
                      </a:r>
                    </a:p>
                    <a:p>
                      <a:pPr algn="ctr"/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mtClean="0"/>
                        <a:t>2011</a:t>
                      </a:r>
                    </a:p>
                    <a:p>
                      <a:pPr algn="ctr"/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mtClean="0"/>
                        <a:t>2010</a:t>
                      </a:r>
                    </a:p>
                    <a:p>
                      <a:pPr algn="ctr"/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800" b="1" smtClean="0"/>
                        <a:t>Població</a:t>
                      </a:r>
                      <a:endParaRPr lang="ca-E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7.513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7.547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7.571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7.539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7.512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800" b="1" smtClean="0"/>
                        <a:t>Índex</a:t>
                      </a:r>
                      <a:endParaRPr lang="ca-E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385,1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382,0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06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Presentació en pantalla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4" baseType="lpstr">
      <vt:lpstr>Tema de l'Office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2014-07-21T09:56:58Z</dcterms:created>
  <dcterms:modified xsi:type="dcterms:W3CDTF">2014-07-21T09:58:33Z</dcterms:modified>
</cp:coreProperties>
</file>