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custDataLst>
    <p:tags r:id="rId12"/>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94621" autoAdjust="0"/>
  </p:normalViewPr>
  <p:slideViewPr>
    <p:cSldViewPr>
      <p:cViewPr>
        <p:scale>
          <a:sx n="97" d="100"/>
          <a:sy n="97" d="100"/>
        </p:scale>
        <p:origin x="-114" y="-180"/>
      </p:cViewPr>
      <p:guideLst>
        <p:guide orient="horz" pos="2160"/>
        <p:guide pos="2880"/>
      </p:guideLst>
    </p:cSldViewPr>
  </p:slideViewPr>
  <p:outlineViewPr>
    <p:cViewPr>
      <p:scale>
        <a:sx n="33" d="100"/>
        <a:sy n="33" d="100"/>
      </p:scale>
      <p:origin x="0" y="959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Contenidor de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E1EC3C-8DA2-4B1F-9A13-D2B274CBBB84}" type="datetimeFigureOut">
              <a:rPr lang="es-ES" smtClean="0"/>
              <a:t>24/07/2014</a:t>
            </a:fld>
            <a:endParaRPr lang="es-ES"/>
          </a:p>
        </p:txBody>
      </p:sp>
      <p:sp>
        <p:nvSpPr>
          <p:cNvPr id="4" name="Contenidor d'imatge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Contenidor de not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6" name="Contenidor de peu de pà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Conteni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689D31-0C76-4A9C-A5D1-E6AEE40ECF69}" type="slidenum">
              <a:rPr lang="es-ES" smtClean="0"/>
              <a:t>‹#›</a:t>
            </a:fld>
            <a:endParaRPr lang="es-ES"/>
          </a:p>
        </p:txBody>
      </p:sp>
    </p:spTree>
    <p:extLst>
      <p:ext uri="{BB962C8B-B14F-4D97-AF65-F5344CB8AC3E}">
        <p14:creationId xmlns:p14="http://schemas.microsoft.com/office/powerpoint/2010/main" val="1123480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noProof="0" dirty="0" smtClean="0"/>
              <a:t>Mostrar plànol</a:t>
            </a:r>
            <a:r>
              <a:rPr lang="ca-ES" baseline="0" noProof="0" dirty="0" smtClean="0"/>
              <a:t> de la ciutat</a:t>
            </a:r>
            <a:endParaRPr lang="ca-ES" noProof="0" dirty="0"/>
          </a:p>
        </p:txBody>
      </p:sp>
      <p:sp>
        <p:nvSpPr>
          <p:cNvPr id="4" name="Contenidor de número de diapositiva 3"/>
          <p:cNvSpPr>
            <a:spLocks noGrp="1"/>
          </p:cNvSpPr>
          <p:nvPr>
            <p:ph type="sldNum" sz="quarter" idx="10"/>
          </p:nvPr>
        </p:nvSpPr>
        <p:spPr/>
        <p:txBody>
          <a:bodyPr/>
          <a:lstStyle/>
          <a:p>
            <a:fld id="{45689D31-0C76-4A9C-A5D1-E6AEE40ECF69}" type="slidenum">
              <a:rPr lang="es-ES" smtClean="0"/>
              <a:t>1</a:t>
            </a:fld>
            <a:endParaRPr lang="es-ES"/>
          </a:p>
        </p:txBody>
      </p:sp>
    </p:spTree>
    <p:extLst>
      <p:ext uri="{BB962C8B-B14F-4D97-AF65-F5344CB8AC3E}">
        <p14:creationId xmlns:p14="http://schemas.microsoft.com/office/powerpoint/2010/main" val="3026743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noProof="0" dirty="0" smtClean="0"/>
              <a:t>Recordar</a:t>
            </a:r>
            <a:r>
              <a:rPr lang="ca-ES" baseline="0" noProof="0" dirty="0" smtClean="0"/>
              <a:t> conceptes treballats durant l’anterior sessió</a:t>
            </a:r>
            <a:endParaRPr lang="ca-ES" noProof="0" dirty="0"/>
          </a:p>
        </p:txBody>
      </p:sp>
      <p:sp>
        <p:nvSpPr>
          <p:cNvPr id="4" name="Contenidor de número de diapositiva 3"/>
          <p:cNvSpPr>
            <a:spLocks noGrp="1"/>
          </p:cNvSpPr>
          <p:nvPr>
            <p:ph type="sldNum" sz="quarter" idx="10"/>
          </p:nvPr>
        </p:nvSpPr>
        <p:spPr/>
        <p:txBody>
          <a:bodyPr/>
          <a:lstStyle/>
          <a:p>
            <a:fld id="{45689D31-0C76-4A9C-A5D1-E6AEE40ECF69}" type="slidenum">
              <a:rPr lang="es-ES" smtClean="0"/>
              <a:t>2</a:t>
            </a:fld>
            <a:endParaRPr lang="es-ES"/>
          </a:p>
        </p:txBody>
      </p:sp>
    </p:spTree>
    <p:extLst>
      <p:ext uri="{BB962C8B-B14F-4D97-AF65-F5344CB8AC3E}">
        <p14:creationId xmlns:p14="http://schemas.microsoft.com/office/powerpoint/2010/main" val="2366793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10"/>
          </p:nvPr>
        </p:nvSpPr>
        <p:spPr/>
        <p:txBody>
          <a:bodyPr/>
          <a:lstStyle/>
          <a:p>
            <a:fld id="{45689D31-0C76-4A9C-A5D1-E6AEE40ECF69}" type="slidenum">
              <a:rPr lang="es-ES" smtClean="0"/>
              <a:t>3</a:t>
            </a:fld>
            <a:endParaRPr lang="es-ES"/>
          </a:p>
        </p:txBody>
      </p:sp>
    </p:spTree>
    <p:extLst>
      <p:ext uri="{BB962C8B-B14F-4D97-AF65-F5344CB8AC3E}">
        <p14:creationId xmlns:p14="http://schemas.microsoft.com/office/powerpoint/2010/main" val="1258800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10"/>
          </p:nvPr>
        </p:nvSpPr>
        <p:spPr/>
        <p:txBody>
          <a:bodyPr/>
          <a:lstStyle/>
          <a:p>
            <a:fld id="{45689D31-0C76-4A9C-A5D1-E6AEE40ECF69}" type="slidenum">
              <a:rPr lang="es-ES" smtClean="0"/>
              <a:t>4</a:t>
            </a:fld>
            <a:endParaRPr lang="es-ES"/>
          </a:p>
        </p:txBody>
      </p:sp>
    </p:spTree>
    <p:extLst>
      <p:ext uri="{BB962C8B-B14F-4D97-AF65-F5344CB8AC3E}">
        <p14:creationId xmlns:p14="http://schemas.microsoft.com/office/powerpoint/2010/main" val="568213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10"/>
          </p:nvPr>
        </p:nvSpPr>
        <p:spPr/>
        <p:txBody>
          <a:bodyPr/>
          <a:lstStyle/>
          <a:p>
            <a:fld id="{45689D31-0C76-4A9C-A5D1-E6AEE40ECF69}" type="slidenum">
              <a:rPr lang="es-ES" smtClean="0"/>
              <a:t>5</a:t>
            </a:fld>
            <a:endParaRPr lang="es-ES"/>
          </a:p>
        </p:txBody>
      </p:sp>
    </p:spTree>
    <p:extLst>
      <p:ext uri="{BB962C8B-B14F-4D97-AF65-F5344CB8AC3E}">
        <p14:creationId xmlns:p14="http://schemas.microsoft.com/office/powerpoint/2010/main" val="3124215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10"/>
          </p:nvPr>
        </p:nvSpPr>
        <p:spPr/>
        <p:txBody>
          <a:bodyPr/>
          <a:lstStyle/>
          <a:p>
            <a:fld id="{45689D31-0C76-4A9C-A5D1-E6AEE40ECF69}" type="slidenum">
              <a:rPr lang="es-ES" smtClean="0"/>
              <a:t>6</a:t>
            </a:fld>
            <a:endParaRPr lang="es-ES"/>
          </a:p>
        </p:txBody>
      </p:sp>
    </p:spTree>
    <p:extLst>
      <p:ext uri="{BB962C8B-B14F-4D97-AF65-F5344CB8AC3E}">
        <p14:creationId xmlns:p14="http://schemas.microsoft.com/office/powerpoint/2010/main" val="290604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10"/>
          </p:nvPr>
        </p:nvSpPr>
        <p:spPr/>
        <p:txBody>
          <a:bodyPr/>
          <a:lstStyle/>
          <a:p>
            <a:fld id="{45689D31-0C76-4A9C-A5D1-E6AEE40ECF69}" type="slidenum">
              <a:rPr lang="es-ES" smtClean="0"/>
              <a:t>7</a:t>
            </a:fld>
            <a:endParaRPr lang="es-ES"/>
          </a:p>
        </p:txBody>
      </p:sp>
    </p:spTree>
    <p:extLst>
      <p:ext uri="{BB962C8B-B14F-4D97-AF65-F5344CB8AC3E}">
        <p14:creationId xmlns:p14="http://schemas.microsoft.com/office/powerpoint/2010/main" val="2619258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10"/>
          </p:nvPr>
        </p:nvSpPr>
        <p:spPr/>
        <p:txBody>
          <a:bodyPr/>
          <a:lstStyle/>
          <a:p>
            <a:fld id="{45689D31-0C76-4A9C-A5D1-E6AEE40ECF69}" type="slidenum">
              <a:rPr lang="es-ES" smtClean="0"/>
              <a:t>8</a:t>
            </a:fld>
            <a:endParaRPr lang="es-ES"/>
          </a:p>
        </p:txBody>
      </p:sp>
    </p:spTree>
    <p:extLst>
      <p:ext uri="{BB962C8B-B14F-4D97-AF65-F5344CB8AC3E}">
        <p14:creationId xmlns:p14="http://schemas.microsoft.com/office/powerpoint/2010/main" val="3095693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10"/>
          </p:nvPr>
        </p:nvSpPr>
        <p:spPr/>
        <p:txBody>
          <a:bodyPr/>
          <a:lstStyle/>
          <a:p>
            <a:fld id="{45689D31-0C76-4A9C-A5D1-E6AEE40ECF69}" type="slidenum">
              <a:rPr lang="es-ES" smtClean="0"/>
              <a:t>9</a:t>
            </a:fld>
            <a:endParaRPr lang="es-ES"/>
          </a:p>
        </p:txBody>
      </p:sp>
    </p:spTree>
    <p:extLst>
      <p:ext uri="{BB962C8B-B14F-4D97-AF65-F5344CB8AC3E}">
        <p14:creationId xmlns:p14="http://schemas.microsoft.com/office/powerpoint/2010/main" val="2255657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p:cNvSpPr>
            <a:spLocks noGrp="1"/>
          </p:cNvSpPr>
          <p:nvPr>
            <p:ph type="ctrTitle"/>
          </p:nvPr>
        </p:nvSpPr>
        <p:spPr>
          <a:xfrm>
            <a:off x="685800" y="2130425"/>
            <a:ext cx="7772400" cy="1470025"/>
          </a:xfrm>
        </p:spPr>
        <p:txBody>
          <a:bodyPr/>
          <a:lstStyle/>
          <a:p>
            <a:r>
              <a:rPr lang="ca-ES" smtClean="0"/>
              <a:t>Feu clic aquí per editar l'estil</a:t>
            </a:r>
            <a:endParaRPr lang="es-ES"/>
          </a:p>
        </p:txBody>
      </p:sp>
      <p:sp>
        <p:nvSpPr>
          <p:cNvPr id="3" name="Subtíto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smtClean="0"/>
              <a:t>Feu clic aquí per editar l'estil de subtítols del patró.</a:t>
            </a:r>
            <a:endParaRPr lang="es-ES"/>
          </a:p>
        </p:txBody>
      </p:sp>
      <p:sp>
        <p:nvSpPr>
          <p:cNvPr id="4" name="Contenidor de data 3"/>
          <p:cNvSpPr>
            <a:spLocks noGrp="1"/>
          </p:cNvSpPr>
          <p:nvPr>
            <p:ph type="dt" sz="half" idx="10"/>
          </p:nvPr>
        </p:nvSpPr>
        <p:spPr/>
        <p:txBody>
          <a:bodyPr/>
          <a:lstStyle/>
          <a:p>
            <a:fld id="{7C65A483-763A-4CA3-BB2A-FA994F6DFEDE}" type="datetime1">
              <a:rPr lang="es-ES" smtClean="0"/>
              <a:t>24/07/2014</a:t>
            </a:fld>
            <a:endParaRPr lang="es-ES" dirty="0"/>
          </a:p>
        </p:txBody>
      </p:sp>
      <p:sp>
        <p:nvSpPr>
          <p:cNvPr id="5" name="Contenidor de peu de pàgina 4"/>
          <p:cNvSpPr>
            <a:spLocks noGrp="1"/>
          </p:cNvSpPr>
          <p:nvPr>
            <p:ph type="ftr" sz="quarter" idx="11"/>
          </p:nvPr>
        </p:nvSpPr>
        <p:spPr/>
        <p:txBody>
          <a:bodyPr/>
          <a:lstStyle/>
          <a:p>
            <a:endParaRPr lang="es-ES" dirty="0"/>
          </a:p>
        </p:txBody>
      </p:sp>
      <p:sp>
        <p:nvSpPr>
          <p:cNvPr id="6" name="Contenidor de número de diapositiva 5"/>
          <p:cNvSpPr>
            <a:spLocks noGrp="1"/>
          </p:cNvSpPr>
          <p:nvPr>
            <p:ph type="sldNum" sz="quarter" idx="12"/>
          </p:nvPr>
        </p:nvSpPr>
        <p:spPr/>
        <p:txBody>
          <a:bodyPr/>
          <a:lstStyle/>
          <a:p>
            <a:fld id="{01D822B4-8BA0-438D-8385-C5D8CB3306A3}" type="slidenum">
              <a:rPr lang="es-ES" smtClean="0"/>
              <a:t>‹#›</a:t>
            </a:fld>
            <a:endParaRPr lang="es-ES" dirty="0"/>
          </a:p>
        </p:txBody>
      </p:sp>
    </p:spTree>
    <p:extLst>
      <p:ext uri="{BB962C8B-B14F-4D97-AF65-F5344CB8AC3E}">
        <p14:creationId xmlns:p14="http://schemas.microsoft.com/office/powerpoint/2010/main" val="3969682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es-ES"/>
          </a:p>
        </p:txBody>
      </p:sp>
      <p:sp>
        <p:nvSpPr>
          <p:cNvPr id="3" name="Contenidor de text vertical 2"/>
          <p:cNvSpPr>
            <a:spLocks noGrp="1"/>
          </p:cNvSpPr>
          <p:nvPr>
            <p:ph type="body" orient="vert" idx="1"/>
          </p:nvPr>
        </p:nvSpPr>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data 3"/>
          <p:cNvSpPr>
            <a:spLocks noGrp="1"/>
          </p:cNvSpPr>
          <p:nvPr>
            <p:ph type="dt" sz="half" idx="10"/>
          </p:nvPr>
        </p:nvSpPr>
        <p:spPr/>
        <p:txBody>
          <a:bodyPr/>
          <a:lstStyle/>
          <a:p>
            <a:fld id="{371F9924-2D75-4542-B789-B7D809B78CBE}" type="datetime1">
              <a:rPr lang="es-ES" smtClean="0"/>
              <a:t>24/07/2014</a:t>
            </a:fld>
            <a:endParaRPr lang="es-ES" dirty="0"/>
          </a:p>
        </p:txBody>
      </p:sp>
      <p:sp>
        <p:nvSpPr>
          <p:cNvPr id="5" name="Contenidor de peu de pàgina 4"/>
          <p:cNvSpPr>
            <a:spLocks noGrp="1"/>
          </p:cNvSpPr>
          <p:nvPr>
            <p:ph type="ftr" sz="quarter" idx="11"/>
          </p:nvPr>
        </p:nvSpPr>
        <p:spPr/>
        <p:txBody>
          <a:bodyPr/>
          <a:lstStyle/>
          <a:p>
            <a:endParaRPr lang="es-ES" dirty="0"/>
          </a:p>
        </p:txBody>
      </p:sp>
      <p:sp>
        <p:nvSpPr>
          <p:cNvPr id="6" name="Contenidor de número de diapositiva 5"/>
          <p:cNvSpPr>
            <a:spLocks noGrp="1"/>
          </p:cNvSpPr>
          <p:nvPr>
            <p:ph type="sldNum" sz="quarter" idx="12"/>
          </p:nvPr>
        </p:nvSpPr>
        <p:spPr/>
        <p:txBody>
          <a:bodyPr/>
          <a:lstStyle/>
          <a:p>
            <a:fld id="{01D822B4-8BA0-438D-8385-C5D8CB3306A3}" type="slidenum">
              <a:rPr lang="es-ES" smtClean="0"/>
              <a:t>‹#›</a:t>
            </a:fld>
            <a:endParaRPr lang="es-ES" dirty="0"/>
          </a:p>
        </p:txBody>
      </p:sp>
    </p:spTree>
    <p:extLst>
      <p:ext uri="{BB962C8B-B14F-4D97-AF65-F5344CB8AC3E}">
        <p14:creationId xmlns:p14="http://schemas.microsoft.com/office/powerpoint/2010/main" val="2828020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6629400" y="274638"/>
            <a:ext cx="2057400" cy="5851525"/>
          </a:xfrm>
        </p:spPr>
        <p:txBody>
          <a:bodyPr vert="eaVert"/>
          <a:lstStyle/>
          <a:p>
            <a:r>
              <a:rPr lang="ca-ES" smtClean="0"/>
              <a:t>Feu clic aquí per editar l'estil</a:t>
            </a:r>
            <a:endParaRPr lang="es-ES"/>
          </a:p>
        </p:txBody>
      </p:sp>
      <p:sp>
        <p:nvSpPr>
          <p:cNvPr id="3" name="Contenidor de text vertical 2"/>
          <p:cNvSpPr>
            <a:spLocks noGrp="1"/>
          </p:cNvSpPr>
          <p:nvPr>
            <p:ph type="body" orient="vert" idx="1"/>
          </p:nvPr>
        </p:nvSpPr>
        <p:spPr>
          <a:xfrm>
            <a:off x="457200" y="274638"/>
            <a:ext cx="6019800" cy="5851525"/>
          </a:xfrm>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data 3"/>
          <p:cNvSpPr>
            <a:spLocks noGrp="1"/>
          </p:cNvSpPr>
          <p:nvPr>
            <p:ph type="dt" sz="half" idx="10"/>
          </p:nvPr>
        </p:nvSpPr>
        <p:spPr/>
        <p:txBody>
          <a:bodyPr/>
          <a:lstStyle/>
          <a:p>
            <a:fld id="{417638EB-C1F2-4389-B627-F7EB06228394}" type="datetime1">
              <a:rPr lang="es-ES" smtClean="0"/>
              <a:t>24/07/2014</a:t>
            </a:fld>
            <a:endParaRPr lang="es-ES" dirty="0"/>
          </a:p>
        </p:txBody>
      </p:sp>
      <p:sp>
        <p:nvSpPr>
          <p:cNvPr id="5" name="Contenidor de peu de pàgina 4"/>
          <p:cNvSpPr>
            <a:spLocks noGrp="1"/>
          </p:cNvSpPr>
          <p:nvPr>
            <p:ph type="ftr" sz="quarter" idx="11"/>
          </p:nvPr>
        </p:nvSpPr>
        <p:spPr/>
        <p:txBody>
          <a:bodyPr/>
          <a:lstStyle/>
          <a:p>
            <a:endParaRPr lang="es-ES" dirty="0"/>
          </a:p>
        </p:txBody>
      </p:sp>
      <p:sp>
        <p:nvSpPr>
          <p:cNvPr id="6" name="Contenidor de número de diapositiva 5"/>
          <p:cNvSpPr>
            <a:spLocks noGrp="1"/>
          </p:cNvSpPr>
          <p:nvPr>
            <p:ph type="sldNum" sz="quarter" idx="12"/>
          </p:nvPr>
        </p:nvSpPr>
        <p:spPr/>
        <p:txBody>
          <a:bodyPr/>
          <a:lstStyle/>
          <a:p>
            <a:fld id="{01D822B4-8BA0-438D-8385-C5D8CB3306A3}" type="slidenum">
              <a:rPr lang="es-ES" smtClean="0"/>
              <a:t>‹#›</a:t>
            </a:fld>
            <a:endParaRPr lang="es-ES" dirty="0"/>
          </a:p>
        </p:txBody>
      </p:sp>
    </p:spTree>
    <p:extLst>
      <p:ext uri="{BB962C8B-B14F-4D97-AF65-F5344CB8AC3E}">
        <p14:creationId xmlns:p14="http://schemas.microsoft.com/office/powerpoint/2010/main" val="734456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es-ES"/>
          </a:p>
        </p:txBody>
      </p:sp>
      <p:sp>
        <p:nvSpPr>
          <p:cNvPr id="3" name="Contenidor de contingut 2"/>
          <p:cNvSpPr>
            <a:spLocks noGrp="1"/>
          </p:cNvSpPr>
          <p:nvPr>
            <p:ph idx="1"/>
          </p:nvPr>
        </p:nvSpPr>
        <p:spPr/>
        <p:txBody>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data 3"/>
          <p:cNvSpPr>
            <a:spLocks noGrp="1"/>
          </p:cNvSpPr>
          <p:nvPr>
            <p:ph type="dt" sz="half" idx="10"/>
          </p:nvPr>
        </p:nvSpPr>
        <p:spPr/>
        <p:txBody>
          <a:bodyPr/>
          <a:lstStyle/>
          <a:p>
            <a:fld id="{FA6DF393-EDE5-4E86-BDC4-3D734CCDCA39}" type="datetime1">
              <a:rPr lang="es-ES" smtClean="0"/>
              <a:t>24/07/2014</a:t>
            </a:fld>
            <a:endParaRPr lang="es-ES" dirty="0"/>
          </a:p>
        </p:txBody>
      </p:sp>
      <p:sp>
        <p:nvSpPr>
          <p:cNvPr id="5" name="Contenidor de peu de pàgina 4"/>
          <p:cNvSpPr>
            <a:spLocks noGrp="1"/>
          </p:cNvSpPr>
          <p:nvPr>
            <p:ph type="ftr" sz="quarter" idx="11"/>
          </p:nvPr>
        </p:nvSpPr>
        <p:spPr/>
        <p:txBody>
          <a:bodyPr/>
          <a:lstStyle/>
          <a:p>
            <a:endParaRPr lang="es-ES" dirty="0"/>
          </a:p>
        </p:txBody>
      </p:sp>
      <p:sp>
        <p:nvSpPr>
          <p:cNvPr id="6" name="Contenidor de número de diapositiva 5"/>
          <p:cNvSpPr>
            <a:spLocks noGrp="1"/>
          </p:cNvSpPr>
          <p:nvPr>
            <p:ph type="sldNum" sz="quarter" idx="12"/>
          </p:nvPr>
        </p:nvSpPr>
        <p:spPr/>
        <p:txBody>
          <a:bodyPr/>
          <a:lstStyle/>
          <a:p>
            <a:fld id="{01D822B4-8BA0-438D-8385-C5D8CB3306A3}" type="slidenum">
              <a:rPr lang="es-ES" smtClean="0"/>
              <a:t>‹#›</a:t>
            </a:fld>
            <a:endParaRPr lang="es-ES" dirty="0"/>
          </a:p>
        </p:txBody>
      </p:sp>
    </p:spTree>
    <p:extLst>
      <p:ext uri="{BB962C8B-B14F-4D97-AF65-F5344CB8AC3E}">
        <p14:creationId xmlns:p14="http://schemas.microsoft.com/office/powerpoint/2010/main" val="1114891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722313" y="4406900"/>
            <a:ext cx="7772400" cy="1362075"/>
          </a:xfrm>
        </p:spPr>
        <p:txBody>
          <a:bodyPr anchor="t"/>
          <a:lstStyle>
            <a:lvl1pPr algn="l">
              <a:defRPr sz="4000" b="1" cap="all"/>
            </a:lvl1pPr>
          </a:lstStyle>
          <a:p>
            <a:r>
              <a:rPr lang="ca-ES" smtClean="0"/>
              <a:t>Feu clic aquí per editar l'estil</a:t>
            </a:r>
            <a:endParaRPr lang="es-ES"/>
          </a:p>
        </p:txBody>
      </p:sp>
      <p:sp>
        <p:nvSpPr>
          <p:cNvPr id="3" name="Contenidor de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smtClean="0"/>
              <a:t>Feu clic aquí per editar estils</a:t>
            </a:r>
          </a:p>
        </p:txBody>
      </p:sp>
      <p:sp>
        <p:nvSpPr>
          <p:cNvPr id="4" name="Contenidor de data 3"/>
          <p:cNvSpPr>
            <a:spLocks noGrp="1"/>
          </p:cNvSpPr>
          <p:nvPr>
            <p:ph type="dt" sz="half" idx="10"/>
          </p:nvPr>
        </p:nvSpPr>
        <p:spPr/>
        <p:txBody>
          <a:bodyPr/>
          <a:lstStyle/>
          <a:p>
            <a:fld id="{065E5837-F06A-41BA-9C32-9795EFD000C1}" type="datetime1">
              <a:rPr lang="es-ES" smtClean="0"/>
              <a:t>24/07/2014</a:t>
            </a:fld>
            <a:endParaRPr lang="es-ES" dirty="0"/>
          </a:p>
        </p:txBody>
      </p:sp>
      <p:sp>
        <p:nvSpPr>
          <p:cNvPr id="5" name="Contenidor de peu de pàgina 4"/>
          <p:cNvSpPr>
            <a:spLocks noGrp="1"/>
          </p:cNvSpPr>
          <p:nvPr>
            <p:ph type="ftr" sz="quarter" idx="11"/>
          </p:nvPr>
        </p:nvSpPr>
        <p:spPr/>
        <p:txBody>
          <a:bodyPr/>
          <a:lstStyle/>
          <a:p>
            <a:endParaRPr lang="es-ES" dirty="0"/>
          </a:p>
        </p:txBody>
      </p:sp>
      <p:sp>
        <p:nvSpPr>
          <p:cNvPr id="6" name="Contenidor de número de diapositiva 5"/>
          <p:cNvSpPr>
            <a:spLocks noGrp="1"/>
          </p:cNvSpPr>
          <p:nvPr>
            <p:ph type="sldNum" sz="quarter" idx="12"/>
          </p:nvPr>
        </p:nvSpPr>
        <p:spPr/>
        <p:txBody>
          <a:bodyPr/>
          <a:lstStyle/>
          <a:p>
            <a:fld id="{01D822B4-8BA0-438D-8385-C5D8CB3306A3}" type="slidenum">
              <a:rPr lang="es-ES" smtClean="0"/>
              <a:t>‹#›</a:t>
            </a:fld>
            <a:endParaRPr lang="es-ES" dirty="0"/>
          </a:p>
        </p:txBody>
      </p:sp>
    </p:spTree>
    <p:extLst>
      <p:ext uri="{BB962C8B-B14F-4D97-AF65-F5344CB8AC3E}">
        <p14:creationId xmlns:p14="http://schemas.microsoft.com/office/powerpoint/2010/main" val="3277013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es-ES"/>
          </a:p>
        </p:txBody>
      </p:sp>
      <p:sp>
        <p:nvSpPr>
          <p:cNvPr id="3" name="Contenidor de contingut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contingut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5" name="Contenidor de data 4"/>
          <p:cNvSpPr>
            <a:spLocks noGrp="1"/>
          </p:cNvSpPr>
          <p:nvPr>
            <p:ph type="dt" sz="half" idx="10"/>
          </p:nvPr>
        </p:nvSpPr>
        <p:spPr/>
        <p:txBody>
          <a:bodyPr/>
          <a:lstStyle/>
          <a:p>
            <a:fld id="{48DF5D84-5577-47C1-AA45-9ADAC40D33F8}" type="datetime1">
              <a:rPr lang="es-ES" smtClean="0"/>
              <a:t>24/07/2014</a:t>
            </a:fld>
            <a:endParaRPr lang="es-ES" dirty="0"/>
          </a:p>
        </p:txBody>
      </p:sp>
      <p:sp>
        <p:nvSpPr>
          <p:cNvPr id="6" name="Contenidor de peu de pàgina 5"/>
          <p:cNvSpPr>
            <a:spLocks noGrp="1"/>
          </p:cNvSpPr>
          <p:nvPr>
            <p:ph type="ftr" sz="quarter" idx="11"/>
          </p:nvPr>
        </p:nvSpPr>
        <p:spPr/>
        <p:txBody>
          <a:bodyPr/>
          <a:lstStyle/>
          <a:p>
            <a:endParaRPr lang="es-ES" dirty="0"/>
          </a:p>
        </p:txBody>
      </p:sp>
      <p:sp>
        <p:nvSpPr>
          <p:cNvPr id="7" name="Contenidor de número de diapositiva 6"/>
          <p:cNvSpPr>
            <a:spLocks noGrp="1"/>
          </p:cNvSpPr>
          <p:nvPr>
            <p:ph type="sldNum" sz="quarter" idx="12"/>
          </p:nvPr>
        </p:nvSpPr>
        <p:spPr/>
        <p:txBody>
          <a:bodyPr/>
          <a:lstStyle/>
          <a:p>
            <a:fld id="{01D822B4-8BA0-438D-8385-C5D8CB3306A3}" type="slidenum">
              <a:rPr lang="es-ES" smtClean="0"/>
              <a:t>‹#›</a:t>
            </a:fld>
            <a:endParaRPr lang="es-ES" dirty="0"/>
          </a:p>
        </p:txBody>
      </p:sp>
    </p:spTree>
    <p:extLst>
      <p:ext uri="{BB962C8B-B14F-4D97-AF65-F5344CB8AC3E}">
        <p14:creationId xmlns:p14="http://schemas.microsoft.com/office/powerpoint/2010/main" val="2290216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lvl1pPr>
              <a:defRPr/>
            </a:lvl1pPr>
          </a:lstStyle>
          <a:p>
            <a:r>
              <a:rPr lang="ca-ES" smtClean="0"/>
              <a:t>Feu clic aquí per editar l'estil</a:t>
            </a:r>
            <a:endParaRPr lang="es-ES"/>
          </a:p>
        </p:txBody>
      </p:sp>
      <p:sp>
        <p:nvSpPr>
          <p:cNvPr id="3" name="Contenidor de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4" name="Contenidor de conting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5" name="Contenidor de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6" name="Contenidor de conting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7" name="Contenidor de data 6"/>
          <p:cNvSpPr>
            <a:spLocks noGrp="1"/>
          </p:cNvSpPr>
          <p:nvPr>
            <p:ph type="dt" sz="half" idx="10"/>
          </p:nvPr>
        </p:nvSpPr>
        <p:spPr/>
        <p:txBody>
          <a:bodyPr/>
          <a:lstStyle/>
          <a:p>
            <a:fld id="{F2714730-E7DF-490F-B165-04E2B2A4FBC6}" type="datetime1">
              <a:rPr lang="es-ES" smtClean="0"/>
              <a:t>24/07/2014</a:t>
            </a:fld>
            <a:endParaRPr lang="es-ES" dirty="0"/>
          </a:p>
        </p:txBody>
      </p:sp>
      <p:sp>
        <p:nvSpPr>
          <p:cNvPr id="8" name="Contenidor de peu de pàgina 7"/>
          <p:cNvSpPr>
            <a:spLocks noGrp="1"/>
          </p:cNvSpPr>
          <p:nvPr>
            <p:ph type="ftr" sz="quarter" idx="11"/>
          </p:nvPr>
        </p:nvSpPr>
        <p:spPr/>
        <p:txBody>
          <a:bodyPr/>
          <a:lstStyle/>
          <a:p>
            <a:endParaRPr lang="es-ES" dirty="0"/>
          </a:p>
        </p:txBody>
      </p:sp>
      <p:sp>
        <p:nvSpPr>
          <p:cNvPr id="9" name="Contenidor de número de diapositiva 8"/>
          <p:cNvSpPr>
            <a:spLocks noGrp="1"/>
          </p:cNvSpPr>
          <p:nvPr>
            <p:ph type="sldNum" sz="quarter" idx="12"/>
          </p:nvPr>
        </p:nvSpPr>
        <p:spPr/>
        <p:txBody>
          <a:bodyPr/>
          <a:lstStyle/>
          <a:p>
            <a:fld id="{01D822B4-8BA0-438D-8385-C5D8CB3306A3}" type="slidenum">
              <a:rPr lang="es-ES" smtClean="0"/>
              <a:t>‹#›</a:t>
            </a:fld>
            <a:endParaRPr lang="es-ES" dirty="0"/>
          </a:p>
        </p:txBody>
      </p:sp>
    </p:spTree>
    <p:extLst>
      <p:ext uri="{BB962C8B-B14F-4D97-AF65-F5344CB8AC3E}">
        <p14:creationId xmlns:p14="http://schemas.microsoft.com/office/powerpoint/2010/main" val="1845218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es-ES"/>
          </a:p>
        </p:txBody>
      </p:sp>
      <p:sp>
        <p:nvSpPr>
          <p:cNvPr id="3" name="Contenidor de data 2"/>
          <p:cNvSpPr>
            <a:spLocks noGrp="1"/>
          </p:cNvSpPr>
          <p:nvPr>
            <p:ph type="dt" sz="half" idx="10"/>
          </p:nvPr>
        </p:nvSpPr>
        <p:spPr/>
        <p:txBody>
          <a:bodyPr/>
          <a:lstStyle/>
          <a:p>
            <a:fld id="{AF7B4454-D6E7-4E8E-8DF7-084553C9EAA4}" type="datetime1">
              <a:rPr lang="es-ES" smtClean="0"/>
              <a:t>24/07/2014</a:t>
            </a:fld>
            <a:endParaRPr lang="es-ES" dirty="0"/>
          </a:p>
        </p:txBody>
      </p:sp>
      <p:sp>
        <p:nvSpPr>
          <p:cNvPr id="4" name="Contenidor de peu de pàgina 3"/>
          <p:cNvSpPr>
            <a:spLocks noGrp="1"/>
          </p:cNvSpPr>
          <p:nvPr>
            <p:ph type="ftr" sz="quarter" idx="11"/>
          </p:nvPr>
        </p:nvSpPr>
        <p:spPr/>
        <p:txBody>
          <a:bodyPr/>
          <a:lstStyle/>
          <a:p>
            <a:endParaRPr lang="es-ES" dirty="0"/>
          </a:p>
        </p:txBody>
      </p:sp>
      <p:sp>
        <p:nvSpPr>
          <p:cNvPr id="5" name="Contenidor de número de diapositiva 4"/>
          <p:cNvSpPr>
            <a:spLocks noGrp="1"/>
          </p:cNvSpPr>
          <p:nvPr>
            <p:ph type="sldNum" sz="quarter" idx="12"/>
          </p:nvPr>
        </p:nvSpPr>
        <p:spPr/>
        <p:txBody>
          <a:bodyPr/>
          <a:lstStyle/>
          <a:p>
            <a:fld id="{01D822B4-8BA0-438D-8385-C5D8CB3306A3}" type="slidenum">
              <a:rPr lang="es-ES" smtClean="0"/>
              <a:t>‹#›</a:t>
            </a:fld>
            <a:endParaRPr lang="es-ES" dirty="0"/>
          </a:p>
        </p:txBody>
      </p:sp>
    </p:spTree>
    <p:extLst>
      <p:ext uri="{BB962C8B-B14F-4D97-AF65-F5344CB8AC3E}">
        <p14:creationId xmlns:p14="http://schemas.microsoft.com/office/powerpoint/2010/main" val="3113414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p:cNvSpPr>
            <a:spLocks noGrp="1"/>
          </p:cNvSpPr>
          <p:nvPr>
            <p:ph type="dt" sz="half" idx="10"/>
          </p:nvPr>
        </p:nvSpPr>
        <p:spPr/>
        <p:txBody>
          <a:bodyPr/>
          <a:lstStyle/>
          <a:p>
            <a:fld id="{D81BB6EA-9365-4E26-B0CB-0C37A00B910E}" type="datetime1">
              <a:rPr lang="es-ES" smtClean="0"/>
              <a:t>24/07/2014</a:t>
            </a:fld>
            <a:endParaRPr lang="es-ES" dirty="0"/>
          </a:p>
        </p:txBody>
      </p:sp>
      <p:sp>
        <p:nvSpPr>
          <p:cNvPr id="3" name="Contenidor de peu de pàgina 2"/>
          <p:cNvSpPr>
            <a:spLocks noGrp="1"/>
          </p:cNvSpPr>
          <p:nvPr>
            <p:ph type="ftr" sz="quarter" idx="11"/>
          </p:nvPr>
        </p:nvSpPr>
        <p:spPr/>
        <p:txBody>
          <a:bodyPr/>
          <a:lstStyle/>
          <a:p>
            <a:endParaRPr lang="es-ES" dirty="0"/>
          </a:p>
        </p:txBody>
      </p:sp>
      <p:sp>
        <p:nvSpPr>
          <p:cNvPr id="4" name="Contenidor de número de diapositiva 3"/>
          <p:cNvSpPr>
            <a:spLocks noGrp="1"/>
          </p:cNvSpPr>
          <p:nvPr>
            <p:ph type="sldNum" sz="quarter" idx="12"/>
          </p:nvPr>
        </p:nvSpPr>
        <p:spPr/>
        <p:txBody>
          <a:bodyPr/>
          <a:lstStyle/>
          <a:p>
            <a:fld id="{01D822B4-8BA0-438D-8385-C5D8CB3306A3}" type="slidenum">
              <a:rPr lang="es-ES" smtClean="0"/>
              <a:t>‹#›</a:t>
            </a:fld>
            <a:endParaRPr lang="es-ES" dirty="0"/>
          </a:p>
        </p:txBody>
      </p:sp>
    </p:spTree>
    <p:extLst>
      <p:ext uri="{BB962C8B-B14F-4D97-AF65-F5344CB8AC3E}">
        <p14:creationId xmlns:p14="http://schemas.microsoft.com/office/powerpoint/2010/main" val="442681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457200" y="273050"/>
            <a:ext cx="3008313" cy="1162050"/>
          </a:xfrm>
        </p:spPr>
        <p:txBody>
          <a:bodyPr anchor="b"/>
          <a:lstStyle>
            <a:lvl1pPr algn="l">
              <a:defRPr sz="2000" b="1"/>
            </a:lvl1pPr>
          </a:lstStyle>
          <a:p>
            <a:r>
              <a:rPr lang="ca-ES" smtClean="0"/>
              <a:t>Feu clic aquí per editar l'estil</a:t>
            </a:r>
            <a:endParaRPr lang="es-ES"/>
          </a:p>
        </p:txBody>
      </p:sp>
      <p:sp>
        <p:nvSpPr>
          <p:cNvPr id="3" name="Contenidor de conting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estils</a:t>
            </a:r>
          </a:p>
        </p:txBody>
      </p:sp>
      <p:sp>
        <p:nvSpPr>
          <p:cNvPr id="5" name="Contenidor de data 4"/>
          <p:cNvSpPr>
            <a:spLocks noGrp="1"/>
          </p:cNvSpPr>
          <p:nvPr>
            <p:ph type="dt" sz="half" idx="10"/>
          </p:nvPr>
        </p:nvSpPr>
        <p:spPr/>
        <p:txBody>
          <a:bodyPr/>
          <a:lstStyle/>
          <a:p>
            <a:fld id="{6ED12C05-6584-47E4-9F37-49C96D7B0533}" type="datetime1">
              <a:rPr lang="es-ES" smtClean="0"/>
              <a:t>24/07/2014</a:t>
            </a:fld>
            <a:endParaRPr lang="es-ES" dirty="0"/>
          </a:p>
        </p:txBody>
      </p:sp>
      <p:sp>
        <p:nvSpPr>
          <p:cNvPr id="6" name="Contenidor de peu de pàgina 5"/>
          <p:cNvSpPr>
            <a:spLocks noGrp="1"/>
          </p:cNvSpPr>
          <p:nvPr>
            <p:ph type="ftr" sz="quarter" idx="11"/>
          </p:nvPr>
        </p:nvSpPr>
        <p:spPr/>
        <p:txBody>
          <a:bodyPr/>
          <a:lstStyle/>
          <a:p>
            <a:endParaRPr lang="es-ES" dirty="0"/>
          </a:p>
        </p:txBody>
      </p:sp>
      <p:sp>
        <p:nvSpPr>
          <p:cNvPr id="7" name="Contenidor de número de diapositiva 6"/>
          <p:cNvSpPr>
            <a:spLocks noGrp="1"/>
          </p:cNvSpPr>
          <p:nvPr>
            <p:ph type="sldNum" sz="quarter" idx="12"/>
          </p:nvPr>
        </p:nvSpPr>
        <p:spPr/>
        <p:txBody>
          <a:bodyPr/>
          <a:lstStyle/>
          <a:p>
            <a:fld id="{01D822B4-8BA0-438D-8385-C5D8CB3306A3}" type="slidenum">
              <a:rPr lang="es-ES" smtClean="0"/>
              <a:t>‹#›</a:t>
            </a:fld>
            <a:endParaRPr lang="es-ES" dirty="0"/>
          </a:p>
        </p:txBody>
      </p:sp>
    </p:spTree>
    <p:extLst>
      <p:ext uri="{BB962C8B-B14F-4D97-AF65-F5344CB8AC3E}">
        <p14:creationId xmlns:p14="http://schemas.microsoft.com/office/powerpoint/2010/main" val="3552414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1792288" y="4800600"/>
            <a:ext cx="5486400" cy="566738"/>
          </a:xfrm>
        </p:spPr>
        <p:txBody>
          <a:bodyPr anchor="b"/>
          <a:lstStyle>
            <a:lvl1pPr algn="l">
              <a:defRPr sz="2000" b="1"/>
            </a:lvl1pPr>
          </a:lstStyle>
          <a:p>
            <a:r>
              <a:rPr lang="ca-ES" smtClean="0"/>
              <a:t>Feu clic aquí per editar l'estil</a:t>
            </a:r>
            <a:endParaRPr lang="es-ES"/>
          </a:p>
        </p:txBody>
      </p:sp>
      <p:sp>
        <p:nvSpPr>
          <p:cNvPr id="3" name="Contenidor d'imat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Contenidor de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estils</a:t>
            </a:r>
          </a:p>
        </p:txBody>
      </p:sp>
      <p:sp>
        <p:nvSpPr>
          <p:cNvPr id="5" name="Contenidor de data 4"/>
          <p:cNvSpPr>
            <a:spLocks noGrp="1"/>
          </p:cNvSpPr>
          <p:nvPr>
            <p:ph type="dt" sz="half" idx="10"/>
          </p:nvPr>
        </p:nvSpPr>
        <p:spPr/>
        <p:txBody>
          <a:bodyPr/>
          <a:lstStyle/>
          <a:p>
            <a:fld id="{396146CE-5E2D-4CC1-AD77-B73A5098B670}" type="datetime1">
              <a:rPr lang="es-ES" smtClean="0"/>
              <a:t>24/07/2014</a:t>
            </a:fld>
            <a:endParaRPr lang="es-ES" dirty="0"/>
          </a:p>
        </p:txBody>
      </p:sp>
      <p:sp>
        <p:nvSpPr>
          <p:cNvPr id="6" name="Contenidor de peu de pàgina 5"/>
          <p:cNvSpPr>
            <a:spLocks noGrp="1"/>
          </p:cNvSpPr>
          <p:nvPr>
            <p:ph type="ftr" sz="quarter" idx="11"/>
          </p:nvPr>
        </p:nvSpPr>
        <p:spPr/>
        <p:txBody>
          <a:bodyPr/>
          <a:lstStyle/>
          <a:p>
            <a:endParaRPr lang="es-ES" dirty="0"/>
          </a:p>
        </p:txBody>
      </p:sp>
      <p:sp>
        <p:nvSpPr>
          <p:cNvPr id="7" name="Contenidor de número de diapositiva 6"/>
          <p:cNvSpPr>
            <a:spLocks noGrp="1"/>
          </p:cNvSpPr>
          <p:nvPr>
            <p:ph type="sldNum" sz="quarter" idx="12"/>
          </p:nvPr>
        </p:nvSpPr>
        <p:spPr/>
        <p:txBody>
          <a:bodyPr/>
          <a:lstStyle/>
          <a:p>
            <a:fld id="{01D822B4-8BA0-438D-8385-C5D8CB3306A3}" type="slidenum">
              <a:rPr lang="es-ES" smtClean="0"/>
              <a:t>‹#›</a:t>
            </a:fld>
            <a:endParaRPr lang="es-ES" dirty="0"/>
          </a:p>
        </p:txBody>
      </p:sp>
    </p:spTree>
    <p:extLst>
      <p:ext uri="{BB962C8B-B14F-4D97-AF65-F5344CB8AC3E}">
        <p14:creationId xmlns:p14="http://schemas.microsoft.com/office/powerpoint/2010/main" val="3518466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títo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a-ES" smtClean="0"/>
              <a:t>Feu clic aquí per editar l'estil</a:t>
            </a:r>
            <a:endParaRPr lang="es-ES"/>
          </a:p>
        </p:txBody>
      </p:sp>
      <p:sp>
        <p:nvSpPr>
          <p:cNvPr id="3" name="Contenidor de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1224F9-05C9-4CAA-8121-CDEC44628AD2}" type="datetime1">
              <a:rPr lang="es-ES" smtClean="0"/>
              <a:t>24/07/2014</a:t>
            </a:fld>
            <a:endParaRPr lang="es-ES" dirty="0"/>
          </a:p>
        </p:txBody>
      </p:sp>
      <p:sp>
        <p:nvSpPr>
          <p:cNvPr id="5" name="Contenidor de peu de pà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Conteni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822B4-8BA0-438D-8385-C5D8CB3306A3}" type="slidenum">
              <a:rPr lang="es-ES" smtClean="0"/>
              <a:t>‹#›</a:t>
            </a:fld>
            <a:endParaRPr lang="es-ES" dirty="0"/>
          </a:p>
        </p:txBody>
      </p:sp>
    </p:spTree>
    <p:extLst>
      <p:ext uri="{BB962C8B-B14F-4D97-AF65-F5344CB8AC3E}">
        <p14:creationId xmlns:p14="http://schemas.microsoft.com/office/powerpoint/2010/main" val="2193825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upload.wikimedia.org/wikipedia/commons/f/f3/BNE.Barcelona.planos.1806.jpg"/>
          <p:cNvPicPr>
            <a:picLocks noChangeAspect="1" noChangeArrowheads="1"/>
          </p:cNvPicPr>
          <p:nvPr/>
        </p:nvPicPr>
        <p:blipFill rotWithShape="1">
          <a:blip r:embed="rId3">
            <a:extLst>
              <a:ext uri="{28A0092B-C50C-407E-A947-70E740481C1C}">
                <a14:useLocalDpi xmlns:a14="http://schemas.microsoft.com/office/drawing/2010/main" val="0"/>
              </a:ext>
            </a:extLst>
          </a:blip>
          <a:srcRect l="34218" t="27748" r="6421" b="39686"/>
          <a:stretch/>
        </p:blipFill>
        <p:spPr bwMode="auto">
          <a:xfrm rot="16200000">
            <a:off x="-2403648" y="1719065"/>
            <a:ext cx="6858000" cy="3419871"/>
          </a:xfrm>
          <a:prstGeom prst="flowChartDocumen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a:bodyPr>
          <a:lstStyle/>
          <a:p>
            <a:r>
              <a:rPr lang="ca-ES" b="1" noProof="0" dirty="0"/>
              <a:t>LA </a:t>
            </a:r>
            <a:r>
              <a:rPr lang="ca-ES" b="1" noProof="0" dirty="0" smtClean="0"/>
              <a:t>CANTONADA</a:t>
            </a:r>
            <a:endParaRPr lang="ca-ES" noProof="0" dirty="0"/>
          </a:p>
        </p:txBody>
      </p:sp>
      <p:sp>
        <p:nvSpPr>
          <p:cNvPr id="4" name="3 Marcador de contenido"/>
          <p:cNvSpPr>
            <a:spLocks noGrp="1"/>
          </p:cNvSpPr>
          <p:nvPr>
            <p:ph sz="half" idx="2"/>
          </p:nvPr>
        </p:nvSpPr>
        <p:spPr/>
        <p:txBody>
          <a:bodyPr>
            <a:normAutofit fontScale="62500" lnSpcReduction="20000"/>
          </a:bodyPr>
          <a:lstStyle/>
          <a:p>
            <a:pPr marL="0" indent="0">
              <a:buNone/>
            </a:pPr>
            <a:r>
              <a:rPr lang="ca-ES" noProof="0" dirty="0" smtClean="0"/>
              <a:t>Si ens apropem a la romànica capella de </a:t>
            </a:r>
            <a:r>
              <a:rPr lang="ca-ES" b="1" noProof="0" dirty="0" smtClean="0"/>
              <a:t>Santa Llúcia </a:t>
            </a:r>
            <a:r>
              <a:rPr lang="ca-ES" noProof="0" dirty="0" smtClean="0"/>
              <a:t>podrem observar una altra curiositat.</a:t>
            </a:r>
            <a:br>
              <a:rPr lang="ca-ES" noProof="0" dirty="0" smtClean="0"/>
            </a:br>
            <a:endParaRPr lang="ca-ES" noProof="0" dirty="0" smtClean="0"/>
          </a:p>
          <a:p>
            <a:pPr marL="0" indent="0">
              <a:buNone/>
            </a:pPr>
            <a:r>
              <a:rPr lang="ca-ES" noProof="0" dirty="0" smtClean="0"/>
              <a:t>En una de les seves cantonades hi ha tallada una espècie de petita columna.</a:t>
            </a:r>
          </a:p>
          <a:p>
            <a:pPr marL="0" indent="0">
              <a:buNone/>
            </a:pPr>
            <a:endParaRPr lang="ca-ES" noProof="0" dirty="0" smtClean="0"/>
          </a:p>
          <a:p>
            <a:pPr marL="0" indent="0">
              <a:buNone/>
            </a:pPr>
            <a:r>
              <a:rPr lang="ca-ES" noProof="0" dirty="0" smtClean="0"/>
              <a:t>Durant l'Edat Mitjana aquest lloc era utilitzat com mercat i el Consell de Cent, com organisme regulador de la ciutat, va decidir col·locar simbòlicament en forma d'escultura una cana (mesura barcelonina equivalent a 1555 mm), la qual indicava al comprador i venedor que en qualsevol moment podia ser comprovat qualsevol objecte que allí es comercialitzés (per evitar fraus).</a:t>
            </a:r>
            <a:endParaRPr lang="ca-ES" noProof="0" dirty="0"/>
          </a:p>
        </p:txBody>
      </p:sp>
      <p:pic>
        <p:nvPicPr>
          <p:cNvPr id="3074"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rot="21142744">
            <a:off x="1220838" y="2073780"/>
            <a:ext cx="2628900" cy="39338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Contenidor de número de diapositiva 2"/>
          <p:cNvSpPr>
            <a:spLocks noGrp="1"/>
          </p:cNvSpPr>
          <p:nvPr>
            <p:ph type="sldNum" sz="quarter" idx="12"/>
          </p:nvPr>
        </p:nvSpPr>
        <p:spPr/>
        <p:txBody>
          <a:bodyPr/>
          <a:lstStyle/>
          <a:p>
            <a:fld id="{01D822B4-8BA0-438D-8385-C5D8CB3306A3}" type="slidenum">
              <a:rPr lang="es-ES" smtClean="0"/>
              <a:t>1</a:t>
            </a:fld>
            <a:endParaRPr lang="es-ES" dirty="0"/>
          </a:p>
        </p:txBody>
      </p:sp>
    </p:spTree>
    <p:extLst>
      <p:ext uri="{BB962C8B-B14F-4D97-AF65-F5344CB8AC3E}">
        <p14:creationId xmlns:p14="http://schemas.microsoft.com/office/powerpoint/2010/main" val="74180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upload.wikimedia.org/wikipedia/commons/f/f3/BNE.Barcelona.planos.1806.jpg"/>
          <p:cNvPicPr>
            <a:picLocks noChangeAspect="1" noChangeArrowheads="1"/>
          </p:cNvPicPr>
          <p:nvPr/>
        </p:nvPicPr>
        <p:blipFill rotWithShape="1">
          <a:blip r:embed="rId3">
            <a:extLst>
              <a:ext uri="{28A0092B-C50C-407E-A947-70E740481C1C}">
                <a14:useLocalDpi xmlns:a14="http://schemas.microsoft.com/office/drawing/2010/main" val="0"/>
              </a:ext>
            </a:extLst>
          </a:blip>
          <a:srcRect l="34218" t="27748" r="6421" b="39686"/>
          <a:stretch/>
        </p:blipFill>
        <p:spPr bwMode="auto">
          <a:xfrm rot="16200000">
            <a:off x="-2403648" y="1719065"/>
            <a:ext cx="6858000" cy="3419871"/>
          </a:xfrm>
          <a:prstGeom prst="flowChartDocumen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fontScale="90000"/>
          </a:bodyPr>
          <a:lstStyle/>
          <a:p>
            <a:r>
              <a:rPr lang="ca-ES" b="1" noProof="0" dirty="0"/>
              <a:t>LES FALSES COLUMNES D’HÈRCULES</a:t>
            </a:r>
            <a:endParaRPr lang="ca-ES" noProof="0" dirty="0"/>
          </a:p>
        </p:txBody>
      </p:sp>
      <p:sp>
        <p:nvSpPr>
          <p:cNvPr id="4" name="3 Marcador de contenido"/>
          <p:cNvSpPr>
            <a:spLocks noGrp="1"/>
          </p:cNvSpPr>
          <p:nvPr>
            <p:ph sz="half" idx="2"/>
          </p:nvPr>
        </p:nvSpPr>
        <p:spPr/>
        <p:txBody>
          <a:bodyPr>
            <a:normAutofit/>
          </a:bodyPr>
          <a:lstStyle/>
          <a:p>
            <a:pPr marL="0" indent="0">
              <a:buNone/>
            </a:pPr>
            <a:r>
              <a:rPr lang="ca-ES" sz="1800" noProof="0" dirty="0" smtClean="0"/>
              <a:t>Darrere de la </a:t>
            </a:r>
            <a:r>
              <a:rPr lang="ca-ES" sz="1800" b="1" noProof="0" dirty="0" smtClean="0"/>
              <a:t>Catedral</a:t>
            </a:r>
            <a:r>
              <a:rPr lang="ca-ES" sz="1800" noProof="0" dirty="0" smtClean="0"/>
              <a:t>, al </a:t>
            </a:r>
            <a:r>
              <a:rPr lang="ca-ES" sz="1800" b="1" noProof="0" dirty="0" smtClean="0"/>
              <a:t>carrer Paradís </a:t>
            </a:r>
            <a:r>
              <a:rPr lang="ca-ES" sz="1800" noProof="0" dirty="0" smtClean="0"/>
              <a:t>podem trobar les restes d'un temple romà inicialment dedicat a Hèrcules però que ara se sap estava dedicat a Augusto. </a:t>
            </a:r>
            <a:br>
              <a:rPr lang="ca-ES" sz="1800" noProof="0" dirty="0" smtClean="0"/>
            </a:br>
            <a:r>
              <a:rPr lang="ca-ES" sz="1800" noProof="0" dirty="0" smtClean="0"/>
              <a:t/>
            </a:r>
            <a:br>
              <a:rPr lang="ca-ES" sz="1800" noProof="0" dirty="0" smtClean="0"/>
            </a:br>
            <a:r>
              <a:rPr lang="ca-ES" sz="1800" noProof="0" dirty="0" smtClean="0"/>
              <a:t>Aquestes columnes han estat restaurades doncs es trobaven fetes trossos i guardades en diferents localitzacions.</a:t>
            </a:r>
            <a:br>
              <a:rPr lang="ca-ES" sz="1800" noProof="0" dirty="0" smtClean="0"/>
            </a:br>
            <a:r>
              <a:rPr lang="ca-ES" sz="1800" noProof="0" dirty="0" smtClean="0"/>
              <a:t/>
            </a:r>
            <a:br>
              <a:rPr lang="ca-ES" sz="1800" noProof="0" dirty="0" smtClean="0"/>
            </a:br>
            <a:r>
              <a:rPr lang="ca-ES" sz="1800" noProof="0" dirty="0" smtClean="0"/>
              <a:t>Una d'elles es va col·locar en l'actual plaça del rei i formava part del paisatge urbà.</a:t>
            </a:r>
            <a:endParaRPr lang="ca-ES" sz="1800" noProof="0" dirty="0"/>
          </a:p>
        </p:txBody>
      </p:sp>
      <p:pic>
        <p:nvPicPr>
          <p:cNvPr id="4098"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rot="600823">
            <a:off x="779264" y="1600200"/>
            <a:ext cx="3394472" cy="45259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Contenidor de número de diapositiva 2"/>
          <p:cNvSpPr>
            <a:spLocks noGrp="1"/>
          </p:cNvSpPr>
          <p:nvPr>
            <p:ph type="sldNum" sz="quarter" idx="12"/>
          </p:nvPr>
        </p:nvSpPr>
        <p:spPr/>
        <p:txBody>
          <a:bodyPr/>
          <a:lstStyle/>
          <a:p>
            <a:fld id="{01D822B4-8BA0-438D-8385-C5D8CB3306A3}" type="slidenum">
              <a:rPr lang="es-ES" smtClean="0"/>
              <a:t>2</a:t>
            </a:fld>
            <a:endParaRPr lang="es-ES" dirty="0"/>
          </a:p>
        </p:txBody>
      </p:sp>
    </p:spTree>
    <p:extLst>
      <p:ext uri="{BB962C8B-B14F-4D97-AF65-F5344CB8AC3E}">
        <p14:creationId xmlns:p14="http://schemas.microsoft.com/office/powerpoint/2010/main" val="1586370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upload.wikimedia.org/wikipedia/commons/f/f3/BNE.Barcelona.planos.1806.jpg"/>
          <p:cNvPicPr>
            <a:picLocks noChangeAspect="1" noChangeArrowheads="1"/>
          </p:cNvPicPr>
          <p:nvPr/>
        </p:nvPicPr>
        <p:blipFill rotWithShape="1">
          <a:blip r:embed="rId3">
            <a:extLst>
              <a:ext uri="{28A0092B-C50C-407E-A947-70E740481C1C}">
                <a14:useLocalDpi xmlns:a14="http://schemas.microsoft.com/office/drawing/2010/main" val="0"/>
              </a:ext>
            </a:extLst>
          </a:blip>
          <a:srcRect l="34218" t="27748" r="6421" b="39686"/>
          <a:stretch/>
        </p:blipFill>
        <p:spPr bwMode="auto">
          <a:xfrm rot="16200000">
            <a:off x="-2403648" y="1719065"/>
            <a:ext cx="6858000" cy="3419871"/>
          </a:xfrm>
          <a:prstGeom prst="flowChartDocumen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ca-ES" b="1" noProof="0" dirty="0"/>
              <a:t>LA FAÇANA MUTILADA</a:t>
            </a:r>
            <a:endParaRPr lang="ca-ES" noProof="0" dirty="0"/>
          </a:p>
        </p:txBody>
      </p:sp>
      <p:sp>
        <p:nvSpPr>
          <p:cNvPr id="4" name="3 Marcador de contenido"/>
          <p:cNvSpPr>
            <a:spLocks noGrp="1"/>
          </p:cNvSpPr>
          <p:nvPr>
            <p:ph sz="half" idx="2"/>
          </p:nvPr>
        </p:nvSpPr>
        <p:spPr/>
        <p:txBody>
          <a:bodyPr>
            <a:normAutofit fontScale="62500" lnSpcReduction="20000"/>
          </a:bodyPr>
          <a:lstStyle/>
          <a:p>
            <a:pPr marL="0" indent="0">
              <a:buNone/>
            </a:pPr>
            <a:r>
              <a:rPr lang="ca-ES" noProof="0" dirty="0" smtClean="0"/>
              <a:t>Si ens situem en el carrer </a:t>
            </a:r>
            <a:r>
              <a:rPr lang="ca-ES" b="1" noProof="0" dirty="0" smtClean="0"/>
              <a:t>Ciutat </a:t>
            </a:r>
            <a:r>
              <a:rPr lang="ca-ES" noProof="0" dirty="0" smtClean="0"/>
              <a:t>per observar la façana gòtica de l'Ajuntament ens adonarem de quelcom.</a:t>
            </a:r>
          </a:p>
          <a:p>
            <a:pPr marL="0" indent="0">
              <a:buNone/>
            </a:pPr>
            <a:endParaRPr lang="ca-ES" noProof="0" dirty="0" smtClean="0"/>
          </a:p>
          <a:p>
            <a:pPr marL="0" indent="0">
              <a:buNone/>
            </a:pPr>
            <a:r>
              <a:rPr lang="ca-ES" noProof="0" dirty="0" smtClean="0"/>
              <a:t>A mitjans del s. XIX, quan s'estava construint la nova façana que dóna a la </a:t>
            </a:r>
            <a:r>
              <a:rPr lang="ca-ES" b="1" noProof="0" dirty="0" smtClean="0"/>
              <a:t>plaça Sant Jaume</a:t>
            </a:r>
            <a:r>
              <a:rPr lang="ca-ES" noProof="0" dirty="0" smtClean="0"/>
              <a:t>, l'arquitecte municipal, que tenia via lliure per fer i desfer al seu capritx, va decidir enderrocar la façana del carrer </a:t>
            </a:r>
            <a:r>
              <a:rPr lang="ca-ES" b="1" noProof="0" dirty="0" smtClean="0"/>
              <a:t>Ciutat </a:t>
            </a:r>
            <a:r>
              <a:rPr lang="ca-ES" noProof="0" dirty="0" smtClean="0"/>
              <a:t>ja que en aquell temps el gòtic no gaudia de molta fama.</a:t>
            </a:r>
            <a:br>
              <a:rPr lang="ca-ES" noProof="0" dirty="0" smtClean="0"/>
            </a:br>
            <a:endParaRPr lang="ca-ES" noProof="0" dirty="0" smtClean="0"/>
          </a:p>
          <a:p>
            <a:pPr marL="0" indent="0">
              <a:buNone/>
            </a:pPr>
            <a:r>
              <a:rPr lang="ca-ES" noProof="0" dirty="0" smtClean="0"/>
              <a:t>Persones responsables van protestar per “l’assassinat arquitectònic" però part de l'arcada de la portalada gòtica ja s’havia enderrocat. Avui dia podem veure aquest  pegot mal col·locat però per sort la resta de la porta està sencera i en el seu lloc.</a:t>
            </a:r>
            <a:endParaRPr lang="ca-ES" noProof="0" dirty="0"/>
          </a:p>
        </p:txBody>
      </p:sp>
      <p:pic>
        <p:nvPicPr>
          <p:cNvPr id="5122"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rot="21141377">
            <a:off x="1127763" y="1600200"/>
            <a:ext cx="2697473" cy="45259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Contenidor de número de diapositiva 2"/>
          <p:cNvSpPr>
            <a:spLocks noGrp="1"/>
          </p:cNvSpPr>
          <p:nvPr>
            <p:ph type="sldNum" sz="quarter" idx="12"/>
          </p:nvPr>
        </p:nvSpPr>
        <p:spPr/>
        <p:txBody>
          <a:bodyPr/>
          <a:lstStyle/>
          <a:p>
            <a:fld id="{01D822B4-8BA0-438D-8385-C5D8CB3306A3}" type="slidenum">
              <a:rPr lang="es-ES" smtClean="0"/>
              <a:t>3</a:t>
            </a:fld>
            <a:endParaRPr lang="es-ES" dirty="0"/>
          </a:p>
        </p:txBody>
      </p:sp>
    </p:spTree>
    <p:extLst>
      <p:ext uri="{BB962C8B-B14F-4D97-AF65-F5344CB8AC3E}">
        <p14:creationId xmlns:p14="http://schemas.microsoft.com/office/powerpoint/2010/main" val="4161100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upload.wikimedia.org/wikipedia/commons/f/f3/BNE.Barcelona.planos.1806.jpg"/>
          <p:cNvPicPr>
            <a:picLocks noChangeAspect="1" noChangeArrowheads="1"/>
          </p:cNvPicPr>
          <p:nvPr/>
        </p:nvPicPr>
        <p:blipFill rotWithShape="1">
          <a:blip r:embed="rId3">
            <a:extLst>
              <a:ext uri="{28A0092B-C50C-407E-A947-70E740481C1C}">
                <a14:useLocalDpi xmlns:a14="http://schemas.microsoft.com/office/drawing/2010/main" val="0"/>
              </a:ext>
            </a:extLst>
          </a:blip>
          <a:srcRect l="34218" t="27748" r="6421" b="39686"/>
          <a:stretch/>
        </p:blipFill>
        <p:spPr bwMode="auto">
          <a:xfrm rot="16200000">
            <a:off x="-2403648" y="1719065"/>
            <a:ext cx="6858000" cy="3419871"/>
          </a:xfrm>
          <a:prstGeom prst="flowChartDocumen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ca-ES" b="1" noProof="0" dirty="0"/>
              <a:t>LA FLAMA DEL RECORD</a:t>
            </a:r>
            <a:endParaRPr lang="ca-ES" noProof="0" dirty="0"/>
          </a:p>
        </p:txBody>
      </p:sp>
      <p:sp>
        <p:nvSpPr>
          <p:cNvPr id="4" name="3 Marcador de contenido"/>
          <p:cNvSpPr>
            <a:spLocks noGrp="1"/>
          </p:cNvSpPr>
          <p:nvPr>
            <p:ph sz="half" idx="2"/>
          </p:nvPr>
        </p:nvSpPr>
        <p:spPr/>
        <p:txBody>
          <a:bodyPr>
            <a:noAutofit/>
          </a:bodyPr>
          <a:lstStyle/>
          <a:p>
            <a:pPr marL="0" indent="0">
              <a:buNone/>
            </a:pPr>
            <a:r>
              <a:rPr lang="ca-ES" sz="1800" noProof="0" dirty="0" smtClean="0"/>
              <a:t>Com ja sabeu, l'11 de setembre de 1714, a les 5 del matí, </a:t>
            </a:r>
            <a:r>
              <a:rPr lang="ca-ES" sz="1800" b="1" noProof="0" dirty="0" smtClean="0"/>
              <a:t>Barcelona </a:t>
            </a:r>
            <a:r>
              <a:rPr lang="ca-ES" sz="1800" noProof="0" dirty="0" smtClean="0"/>
              <a:t>era atacada per les tropes franc-castellanes de Felip V pel sector de la Ribera.</a:t>
            </a:r>
          </a:p>
          <a:p>
            <a:pPr marL="0" indent="0">
              <a:buNone/>
            </a:pPr>
            <a:r>
              <a:rPr lang="ca-ES" sz="1800" noProof="0" dirty="0" smtClean="0"/>
              <a:t/>
            </a:r>
            <a:br>
              <a:rPr lang="ca-ES" sz="1800" noProof="0" dirty="0" smtClean="0"/>
            </a:br>
            <a:r>
              <a:rPr lang="ca-ES" sz="1800" noProof="0" dirty="0" smtClean="0"/>
              <a:t>Molts barcelonins van morir defensant la seva ciutat i molts d'ells van ser enterrats en l'antic cementiri parroquial de </a:t>
            </a:r>
            <a:r>
              <a:rPr lang="ca-ES" sz="1800" b="1" noProof="0" dirty="0" smtClean="0"/>
              <a:t>Santa Maria del Mar</a:t>
            </a:r>
            <a:r>
              <a:rPr lang="ca-ES" sz="1800" noProof="0" dirty="0" smtClean="0"/>
              <a:t>.</a:t>
            </a:r>
          </a:p>
          <a:p>
            <a:pPr marL="0" indent="0">
              <a:buNone/>
            </a:pPr>
            <a:endParaRPr lang="ca-ES" sz="1800" noProof="0" dirty="0" smtClean="0"/>
          </a:p>
          <a:p>
            <a:pPr marL="0" indent="0">
              <a:buNone/>
            </a:pPr>
            <a:r>
              <a:rPr lang="ca-ES" sz="1800" noProof="0" dirty="0" smtClean="0"/>
              <a:t>Com record d'aquell fet històric, l'ajuntament va instal·lar un "pebeter” amb una flama en record dels caiguts durant el setge.</a:t>
            </a:r>
            <a:endParaRPr lang="ca-ES" sz="1800" noProof="0" dirty="0"/>
          </a:p>
        </p:txBody>
      </p:sp>
      <p:pic>
        <p:nvPicPr>
          <p:cNvPr id="6146"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rot="21257552">
            <a:off x="661589" y="1600200"/>
            <a:ext cx="3629822" cy="45259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Contenidor de número de diapositiva 2"/>
          <p:cNvSpPr>
            <a:spLocks noGrp="1"/>
          </p:cNvSpPr>
          <p:nvPr>
            <p:ph type="sldNum" sz="quarter" idx="12"/>
          </p:nvPr>
        </p:nvSpPr>
        <p:spPr/>
        <p:txBody>
          <a:bodyPr/>
          <a:lstStyle/>
          <a:p>
            <a:fld id="{01D822B4-8BA0-438D-8385-C5D8CB3306A3}" type="slidenum">
              <a:rPr lang="es-ES" smtClean="0"/>
              <a:t>4</a:t>
            </a:fld>
            <a:endParaRPr lang="es-ES" dirty="0"/>
          </a:p>
        </p:txBody>
      </p:sp>
    </p:spTree>
    <p:extLst>
      <p:ext uri="{BB962C8B-B14F-4D97-AF65-F5344CB8AC3E}">
        <p14:creationId xmlns:p14="http://schemas.microsoft.com/office/powerpoint/2010/main" val="3311462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upload.wikimedia.org/wikipedia/commons/f/f3/BNE.Barcelona.planos.1806.jpg"/>
          <p:cNvPicPr>
            <a:picLocks noChangeAspect="1" noChangeArrowheads="1"/>
          </p:cNvPicPr>
          <p:nvPr/>
        </p:nvPicPr>
        <p:blipFill rotWithShape="1">
          <a:blip r:embed="rId3">
            <a:extLst>
              <a:ext uri="{28A0092B-C50C-407E-A947-70E740481C1C}">
                <a14:useLocalDpi xmlns:a14="http://schemas.microsoft.com/office/drawing/2010/main" val="0"/>
              </a:ext>
            </a:extLst>
          </a:blip>
          <a:srcRect l="34218" t="27748" r="6421" b="39686"/>
          <a:stretch/>
        </p:blipFill>
        <p:spPr bwMode="auto">
          <a:xfrm rot="16200000">
            <a:off x="-2403648" y="1719065"/>
            <a:ext cx="6858000" cy="3419871"/>
          </a:xfrm>
          <a:prstGeom prst="flowChartDocumen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fontScale="90000"/>
          </a:bodyPr>
          <a:lstStyle/>
          <a:p>
            <a:r>
              <a:rPr lang="ca-ES" b="1" noProof="0" dirty="0"/>
              <a:t>LA </a:t>
            </a:r>
            <a:r>
              <a:rPr lang="ca-ES" b="1" noProof="0" dirty="0" smtClean="0"/>
              <a:t>FONT </a:t>
            </a:r>
            <a:r>
              <a:rPr lang="ca-ES" b="1" noProof="0" dirty="0"/>
              <a:t>MÉS ANTIGA DE LA CIUTAT</a:t>
            </a:r>
            <a:endParaRPr lang="ca-ES" noProof="0" dirty="0"/>
          </a:p>
        </p:txBody>
      </p:sp>
      <p:sp>
        <p:nvSpPr>
          <p:cNvPr id="4" name="3 Marcador de contenido"/>
          <p:cNvSpPr>
            <a:spLocks noGrp="1"/>
          </p:cNvSpPr>
          <p:nvPr>
            <p:ph sz="half" idx="2"/>
          </p:nvPr>
        </p:nvSpPr>
        <p:spPr/>
        <p:txBody>
          <a:bodyPr>
            <a:normAutofit/>
          </a:bodyPr>
          <a:lstStyle/>
          <a:p>
            <a:pPr marL="0" indent="0">
              <a:buNone/>
            </a:pPr>
            <a:r>
              <a:rPr lang="ca-ES" sz="1800" noProof="0" dirty="0" smtClean="0"/>
              <a:t>Si agafem l’encantador carrer </a:t>
            </a:r>
            <a:r>
              <a:rPr lang="ca-ES" sz="1800" b="1" noProof="0" dirty="0" smtClean="0"/>
              <a:t>Dagueria </a:t>
            </a:r>
            <a:r>
              <a:rPr lang="ca-ES" sz="1800" noProof="0" dirty="0" smtClean="0"/>
              <a:t>per arribar a la plaça de </a:t>
            </a:r>
            <a:r>
              <a:rPr lang="ca-ES" sz="1800" b="1" noProof="0" dirty="0" smtClean="0"/>
              <a:t>Sant Just </a:t>
            </a:r>
            <a:r>
              <a:rPr lang="ca-ES" sz="1800" noProof="0" dirty="0" smtClean="0"/>
              <a:t>podrem observar la font d'aigua canalitzada més antiga de </a:t>
            </a:r>
            <a:r>
              <a:rPr lang="ca-ES" sz="1800" b="1" noProof="0" dirty="0" smtClean="0"/>
              <a:t>Barcelona</a:t>
            </a:r>
            <a:r>
              <a:rPr lang="ca-ES" sz="1800" noProof="0" dirty="0" smtClean="0"/>
              <a:t>. Aquesta plaça, com totes les que envolten esglésies del casc antic, va ser en origen un cementiri parroquial.</a:t>
            </a:r>
            <a:br>
              <a:rPr lang="ca-ES" sz="1800" noProof="0" dirty="0" smtClean="0"/>
            </a:br>
            <a:r>
              <a:rPr lang="ca-ES" sz="1800" noProof="0" dirty="0" smtClean="0"/>
              <a:t/>
            </a:r>
            <a:br>
              <a:rPr lang="ca-ES" sz="1800" noProof="0" dirty="0" smtClean="0"/>
            </a:br>
            <a:r>
              <a:rPr lang="ca-ES" sz="1800" noProof="0" dirty="0" smtClean="0"/>
              <a:t>La font, malmesa pel pas del temps, va ser recentment restaurada per tornar-li l'encant gòtic d'antany.</a:t>
            </a:r>
            <a:endParaRPr lang="ca-ES" sz="1800" noProof="0" dirty="0"/>
          </a:p>
        </p:txBody>
      </p:sp>
      <p:pic>
        <p:nvPicPr>
          <p:cNvPr id="7170"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rot="301994">
            <a:off x="-55444" y="2880240"/>
            <a:ext cx="4038600" cy="30289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Contenidor de número de diapositiva 2"/>
          <p:cNvSpPr>
            <a:spLocks noGrp="1"/>
          </p:cNvSpPr>
          <p:nvPr>
            <p:ph type="sldNum" sz="quarter" idx="12"/>
          </p:nvPr>
        </p:nvSpPr>
        <p:spPr/>
        <p:txBody>
          <a:bodyPr/>
          <a:lstStyle/>
          <a:p>
            <a:fld id="{01D822B4-8BA0-438D-8385-C5D8CB3306A3}" type="slidenum">
              <a:rPr lang="es-ES" smtClean="0"/>
              <a:t>5</a:t>
            </a:fld>
            <a:endParaRPr lang="es-ES" dirty="0"/>
          </a:p>
        </p:txBody>
      </p:sp>
    </p:spTree>
    <p:extLst>
      <p:ext uri="{BB962C8B-B14F-4D97-AF65-F5344CB8AC3E}">
        <p14:creationId xmlns:p14="http://schemas.microsoft.com/office/powerpoint/2010/main" val="2172106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upload.wikimedia.org/wikipedia/commons/f/f3/BNE.Barcelona.planos.1806.jpg"/>
          <p:cNvPicPr>
            <a:picLocks noChangeAspect="1" noChangeArrowheads="1"/>
          </p:cNvPicPr>
          <p:nvPr/>
        </p:nvPicPr>
        <p:blipFill rotWithShape="1">
          <a:blip r:embed="rId3">
            <a:extLst>
              <a:ext uri="{28A0092B-C50C-407E-A947-70E740481C1C}">
                <a14:useLocalDpi xmlns:a14="http://schemas.microsoft.com/office/drawing/2010/main" val="0"/>
              </a:ext>
            </a:extLst>
          </a:blip>
          <a:srcRect l="34218" t="27748" r="6421" b="39686"/>
          <a:stretch/>
        </p:blipFill>
        <p:spPr bwMode="auto">
          <a:xfrm rot="16200000">
            <a:off x="-2403648" y="1719065"/>
            <a:ext cx="6858000" cy="3419871"/>
          </a:xfrm>
          <a:prstGeom prst="flowChartDocumen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ca-ES" b="1" noProof="0" dirty="0"/>
              <a:t>LA SEGONA MURALLA ROMANA</a:t>
            </a:r>
            <a:endParaRPr lang="ca-ES" noProof="0" dirty="0"/>
          </a:p>
        </p:txBody>
      </p:sp>
      <p:sp>
        <p:nvSpPr>
          <p:cNvPr id="4" name="3 Marcador de contenido"/>
          <p:cNvSpPr>
            <a:spLocks noGrp="1"/>
          </p:cNvSpPr>
          <p:nvPr>
            <p:ph sz="half" idx="2"/>
          </p:nvPr>
        </p:nvSpPr>
        <p:spPr/>
        <p:txBody>
          <a:bodyPr>
            <a:noAutofit/>
          </a:bodyPr>
          <a:lstStyle/>
          <a:p>
            <a:pPr marL="0" indent="0">
              <a:buNone/>
            </a:pPr>
            <a:r>
              <a:rPr lang="ca-ES" sz="1800" noProof="0" dirty="0" smtClean="0"/>
              <a:t>Tots sabeu que a </a:t>
            </a:r>
            <a:r>
              <a:rPr lang="ca-ES" sz="1800" b="1" noProof="0" dirty="0" smtClean="0"/>
              <a:t>Barcelona </a:t>
            </a:r>
            <a:r>
              <a:rPr lang="ca-ES" sz="1800" noProof="0" dirty="0" smtClean="0"/>
              <a:t>hi ha una muralla romana però tothom sap que en realitat hi ha dues muralles romanes. </a:t>
            </a:r>
            <a:br>
              <a:rPr lang="ca-ES" sz="1800" noProof="0" dirty="0" smtClean="0"/>
            </a:br>
            <a:r>
              <a:rPr lang="ca-ES" sz="1800" noProof="0" dirty="0" smtClean="0"/>
              <a:t/>
            </a:r>
            <a:br>
              <a:rPr lang="ca-ES" sz="1800" noProof="0" dirty="0" smtClean="0"/>
            </a:br>
            <a:r>
              <a:rPr lang="ca-ES" sz="1800" noProof="0" dirty="0" smtClean="0"/>
              <a:t>La primera muralla era petita i gairebé sense torres de defensa, i construïda amb grans blocs de pedra perfectament tallats. En el s. V quelcom va passar a la </a:t>
            </a:r>
            <a:r>
              <a:rPr lang="ca-ES" sz="1800" b="1" noProof="0" dirty="0" smtClean="0"/>
              <a:t>Barcino </a:t>
            </a:r>
            <a:r>
              <a:rPr lang="ca-ES" sz="1800" noProof="0" dirty="0" smtClean="0"/>
              <a:t>romana.</a:t>
            </a:r>
          </a:p>
          <a:p>
            <a:pPr marL="0" indent="0">
              <a:buNone/>
            </a:pPr>
            <a:r>
              <a:rPr lang="ca-ES" sz="1800" noProof="0" dirty="0" smtClean="0"/>
              <a:t/>
            </a:r>
            <a:br>
              <a:rPr lang="ca-ES" sz="1800" noProof="0" dirty="0" smtClean="0"/>
            </a:br>
            <a:r>
              <a:rPr lang="ca-ES" sz="1800" noProof="0" dirty="0" smtClean="0"/>
              <a:t>No se sap bé si va ser una revolta interna ja que l'imperi romà arribava al seu fi o si va ser un atac per part de francs i germànics, el que sí se sap és que hi ha capes de cendres (que indiquen incendis) i quelcom que testifica el succeït.</a:t>
            </a:r>
            <a:endParaRPr lang="ca-ES" sz="1800" noProof="0" dirty="0"/>
          </a:p>
        </p:txBody>
      </p:sp>
      <p:pic>
        <p:nvPicPr>
          <p:cNvPr id="8194"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rot="339236">
            <a:off x="318894" y="1532341"/>
            <a:ext cx="4038600" cy="30289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Contenidor de número de diapositiva 2"/>
          <p:cNvSpPr>
            <a:spLocks noGrp="1"/>
          </p:cNvSpPr>
          <p:nvPr>
            <p:ph type="sldNum" sz="quarter" idx="12"/>
          </p:nvPr>
        </p:nvSpPr>
        <p:spPr/>
        <p:txBody>
          <a:bodyPr/>
          <a:lstStyle/>
          <a:p>
            <a:fld id="{01D822B4-8BA0-438D-8385-C5D8CB3306A3}" type="slidenum">
              <a:rPr lang="es-ES" smtClean="0"/>
              <a:t>6</a:t>
            </a:fld>
            <a:endParaRPr lang="es-ES" dirty="0"/>
          </a:p>
        </p:txBody>
      </p:sp>
    </p:spTree>
    <p:extLst>
      <p:ext uri="{BB962C8B-B14F-4D97-AF65-F5344CB8AC3E}">
        <p14:creationId xmlns:p14="http://schemas.microsoft.com/office/powerpoint/2010/main" val="1943618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upload.wikimedia.org/wikipedia/commons/f/f3/BNE.Barcelona.planos.1806.jpg"/>
          <p:cNvPicPr>
            <a:picLocks noChangeAspect="1" noChangeArrowheads="1"/>
          </p:cNvPicPr>
          <p:nvPr/>
        </p:nvPicPr>
        <p:blipFill rotWithShape="1">
          <a:blip r:embed="rId3">
            <a:extLst>
              <a:ext uri="{28A0092B-C50C-407E-A947-70E740481C1C}">
                <a14:useLocalDpi xmlns:a14="http://schemas.microsoft.com/office/drawing/2010/main" val="0"/>
              </a:ext>
            </a:extLst>
          </a:blip>
          <a:srcRect l="34218" t="27748" r="6421" b="39686"/>
          <a:stretch/>
        </p:blipFill>
        <p:spPr bwMode="auto">
          <a:xfrm rot="16200000">
            <a:off x="-2403648" y="1719065"/>
            <a:ext cx="6858000" cy="3419871"/>
          </a:xfrm>
          <a:prstGeom prst="flowChartDocumen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ca-ES" b="1" noProof="0" dirty="0" smtClean="0"/>
              <a:t>LA CASA MÉS ANTIGA</a:t>
            </a:r>
            <a:endParaRPr lang="ca-ES" noProof="0" dirty="0"/>
          </a:p>
        </p:txBody>
      </p:sp>
      <p:sp>
        <p:nvSpPr>
          <p:cNvPr id="4" name="3 Marcador de contenido"/>
          <p:cNvSpPr>
            <a:spLocks noGrp="1"/>
          </p:cNvSpPr>
          <p:nvPr>
            <p:ph sz="half" idx="2"/>
          </p:nvPr>
        </p:nvSpPr>
        <p:spPr/>
        <p:txBody>
          <a:bodyPr>
            <a:noAutofit/>
          </a:bodyPr>
          <a:lstStyle/>
          <a:p>
            <a:pPr marL="0" indent="0">
              <a:buNone/>
            </a:pPr>
            <a:r>
              <a:rPr lang="ca-ES" sz="1800" noProof="0" dirty="0" smtClean="0"/>
              <a:t>Si ens entrem en el </a:t>
            </a:r>
            <a:r>
              <a:rPr lang="ca-ES" sz="1800" b="1" noProof="0" dirty="0" smtClean="0"/>
              <a:t>barri jueu </a:t>
            </a:r>
            <a:r>
              <a:rPr lang="ca-ES" sz="1800" noProof="0" dirty="0" smtClean="0"/>
              <a:t>de </a:t>
            </a:r>
            <a:r>
              <a:rPr lang="ca-ES" sz="1800" b="1" noProof="0" dirty="0" smtClean="0"/>
              <a:t>Barcelona</a:t>
            </a:r>
            <a:r>
              <a:rPr lang="ca-ES" sz="1800" noProof="0" dirty="0" smtClean="0"/>
              <a:t>, al carrer de </a:t>
            </a:r>
            <a:r>
              <a:rPr lang="ca-ES" sz="1800" b="1" noProof="0" dirty="0" smtClean="0"/>
              <a:t>Sant Domènec del Call </a:t>
            </a:r>
            <a:r>
              <a:rPr lang="ca-ES" sz="1800" noProof="0" dirty="0" smtClean="0"/>
              <a:t>núm. 6 trobarem la casa més antiga de </a:t>
            </a:r>
            <a:r>
              <a:rPr lang="ca-ES" sz="1800" b="1" noProof="0" dirty="0" smtClean="0"/>
              <a:t>Barcelona</a:t>
            </a:r>
            <a:r>
              <a:rPr lang="ca-ES" sz="1800" noProof="0" dirty="0" smtClean="0"/>
              <a:t>, ja que estava habitada en el S.XII. </a:t>
            </a:r>
            <a:br>
              <a:rPr lang="ca-ES" sz="1800" noProof="0" dirty="0" smtClean="0"/>
            </a:br>
            <a:endParaRPr lang="ca-ES" sz="1800" noProof="0" dirty="0" smtClean="0"/>
          </a:p>
          <a:p>
            <a:pPr marL="0" indent="0">
              <a:buNone/>
            </a:pPr>
            <a:r>
              <a:rPr lang="ca-ES" sz="1800" noProof="0" dirty="0" smtClean="0"/>
              <a:t>Va passar per tota sort de vicissituds, inclòs la seva utilització com a bordell durant la postguerra. A l'any 2000 va ser reformada per a un particular que la volia com domicili privat. </a:t>
            </a:r>
            <a:br>
              <a:rPr lang="ca-ES" sz="1800" noProof="0" dirty="0" smtClean="0"/>
            </a:br>
            <a:endParaRPr lang="ca-ES" sz="1800" noProof="0" dirty="0" smtClean="0"/>
          </a:p>
          <a:p>
            <a:pPr marL="0" indent="0">
              <a:buNone/>
            </a:pPr>
            <a:r>
              <a:rPr lang="ca-ES" sz="1800" noProof="0" dirty="0" smtClean="0"/>
              <a:t>Crida l'atenció la inclinació de les parets, una conseqüència del terratrèmol de 1428.</a:t>
            </a:r>
            <a:endParaRPr lang="ca-ES" sz="1800" noProof="0" dirty="0"/>
          </a:p>
        </p:txBody>
      </p:sp>
      <p:pic>
        <p:nvPicPr>
          <p:cNvPr id="9218"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rot="21091746">
            <a:off x="1679049" y="1728963"/>
            <a:ext cx="2628900" cy="39338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Contenidor de número de diapositiva 2"/>
          <p:cNvSpPr>
            <a:spLocks noGrp="1"/>
          </p:cNvSpPr>
          <p:nvPr>
            <p:ph type="sldNum" sz="quarter" idx="12"/>
          </p:nvPr>
        </p:nvSpPr>
        <p:spPr/>
        <p:txBody>
          <a:bodyPr/>
          <a:lstStyle/>
          <a:p>
            <a:fld id="{01D822B4-8BA0-438D-8385-C5D8CB3306A3}" type="slidenum">
              <a:rPr lang="es-ES" smtClean="0"/>
              <a:t>7</a:t>
            </a:fld>
            <a:endParaRPr lang="es-ES" dirty="0"/>
          </a:p>
        </p:txBody>
      </p:sp>
    </p:spTree>
    <p:extLst>
      <p:ext uri="{BB962C8B-B14F-4D97-AF65-F5344CB8AC3E}">
        <p14:creationId xmlns:p14="http://schemas.microsoft.com/office/powerpoint/2010/main" val="872352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upload.wikimedia.org/wikipedia/commons/f/f3/BNE.Barcelona.planos.1806.jpg"/>
          <p:cNvPicPr>
            <a:picLocks noChangeAspect="1" noChangeArrowheads="1"/>
          </p:cNvPicPr>
          <p:nvPr/>
        </p:nvPicPr>
        <p:blipFill rotWithShape="1">
          <a:blip r:embed="rId3">
            <a:extLst>
              <a:ext uri="{28A0092B-C50C-407E-A947-70E740481C1C}">
                <a14:useLocalDpi xmlns:a14="http://schemas.microsoft.com/office/drawing/2010/main" val="0"/>
              </a:ext>
            </a:extLst>
          </a:blip>
          <a:srcRect l="34218" t="27748" r="6421" b="39686"/>
          <a:stretch/>
        </p:blipFill>
        <p:spPr bwMode="auto">
          <a:xfrm rot="16200000">
            <a:off x="-2403648" y="1719065"/>
            <a:ext cx="6858000" cy="3419871"/>
          </a:xfrm>
          <a:prstGeom prst="flowChartDocumen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ca-ES" b="1" noProof="0" dirty="0"/>
              <a:t>LES PEDRES HEBREES</a:t>
            </a:r>
            <a:endParaRPr lang="ca-ES" noProof="0" dirty="0"/>
          </a:p>
        </p:txBody>
      </p:sp>
      <p:sp>
        <p:nvSpPr>
          <p:cNvPr id="4" name="3 Marcador de contenido"/>
          <p:cNvSpPr>
            <a:spLocks noGrp="1"/>
          </p:cNvSpPr>
          <p:nvPr>
            <p:ph sz="half" idx="2"/>
          </p:nvPr>
        </p:nvSpPr>
        <p:spPr>
          <a:noFill/>
          <a:ln w="9525">
            <a:noFill/>
            <a:miter lim="800000"/>
            <a:headEnd/>
            <a:tailEnd/>
          </a:ln>
          <a:extLst>
            <a:ext uri="{909E8E84-426E-40DD-AFC4-6F175D3DCCD1}">
              <a14:hiddenFill xmlns:a14="http://schemas.microsoft.com/office/drawing/2010/main">
                <a:solidFill>
                  <a:schemeClr val="accent1"/>
                </a:solidFill>
              </a14:hiddenFill>
            </a:ext>
          </a:extLst>
        </p:spPr>
        <p:txBody>
          <a:bodyPr>
            <a:normAutofit/>
          </a:bodyPr>
          <a:lstStyle/>
          <a:p>
            <a:pPr marL="0" indent="0">
              <a:buNone/>
            </a:pPr>
            <a:r>
              <a:rPr lang="ca-ES" sz="1800" noProof="0" dirty="0" smtClean="0"/>
              <a:t>Entre la </a:t>
            </a:r>
            <a:r>
              <a:rPr lang="ca-ES" sz="1800" b="1" noProof="0" dirty="0" smtClean="0"/>
              <a:t>Catedral </a:t>
            </a:r>
            <a:r>
              <a:rPr lang="ca-ES" sz="1800" noProof="0" dirty="0" smtClean="0"/>
              <a:t>i el </a:t>
            </a:r>
            <a:r>
              <a:rPr lang="ca-ES" sz="1800" b="1" noProof="0" dirty="0" smtClean="0"/>
              <a:t>Palau Reial Major </a:t>
            </a:r>
            <a:r>
              <a:rPr lang="ca-ES" sz="1800" noProof="0" dirty="0" smtClean="0"/>
              <a:t>existeix una construcció renaixentista del s. XVI, el </a:t>
            </a:r>
            <a:r>
              <a:rPr lang="ca-ES" sz="1800" b="1" noProof="0" dirty="0" smtClean="0"/>
              <a:t>Palau del Lloctinent</a:t>
            </a:r>
            <a:r>
              <a:rPr lang="ca-ES" sz="1800" noProof="0" dirty="0" smtClean="0"/>
              <a:t>. Aquest palau es va construir mentre s'enderrocava l'antic barri jueu, cosa que va fer que s'aprofitessin pedres de l’enderroc del barri. </a:t>
            </a:r>
          </a:p>
          <a:p>
            <a:pPr marL="0" indent="0">
              <a:buNone/>
            </a:pPr>
            <a:endParaRPr lang="ca-ES" sz="1800" noProof="0" dirty="0" smtClean="0"/>
          </a:p>
          <a:p>
            <a:pPr marL="0" indent="0">
              <a:buNone/>
            </a:pPr>
            <a:r>
              <a:rPr lang="ca-ES" sz="1800" noProof="0" dirty="0" smtClean="0"/>
              <a:t>Això ha fet que avui dia puguem contemplar pedres amb inscripcions jueves a l'actual palau.</a:t>
            </a:r>
            <a:endParaRPr lang="ca-ES" sz="1800" noProof="0" dirty="0"/>
          </a:p>
        </p:txBody>
      </p:sp>
      <p:pic>
        <p:nvPicPr>
          <p:cNvPr id="10242"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rot="20915395">
            <a:off x="619007" y="1874784"/>
            <a:ext cx="3475196" cy="260639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Contenidor de número de diapositiva 2"/>
          <p:cNvSpPr>
            <a:spLocks noGrp="1"/>
          </p:cNvSpPr>
          <p:nvPr>
            <p:ph type="sldNum" sz="quarter" idx="12"/>
          </p:nvPr>
        </p:nvSpPr>
        <p:spPr/>
        <p:txBody>
          <a:bodyPr/>
          <a:lstStyle/>
          <a:p>
            <a:fld id="{01D822B4-8BA0-438D-8385-C5D8CB3306A3}" type="slidenum">
              <a:rPr lang="es-ES" smtClean="0"/>
              <a:t>8</a:t>
            </a:fld>
            <a:endParaRPr lang="es-ES" dirty="0"/>
          </a:p>
        </p:txBody>
      </p:sp>
    </p:spTree>
    <p:extLst>
      <p:ext uri="{BB962C8B-B14F-4D97-AF65-F5344CB8AC3E}">
        <p14:creationId xmlns:p14="http://schemas.microsoft.com/office/powerpoint/2010/main" val="319506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835696" y="6165304"/>
            <a:ext cx="7020272" cy="276999"/>
          </a:xfrm>
          <a:prstGeom prst="rect">
            <a:avLst/>
          </a:prstGeom>
        </p:spPr>
        <p:txBody>
          <a:bodyPr wrap="square">
            <a:spAutoFit/>
          </a:bodyPr>
          <a:lstStyle/>
          <a:p>
            <a:pPr algn="r"/>
            <a:r>
              <a:rPr lang="es-ES" sz="1200" dirty="0" smtClean="0"/>
              <a:t>www.fotosdebarcelona.com</a:t>
            </a:r>
            <a:endParaRPr lang="ca-ES" sz="1200" dirty="0"/>
          </a:p>
        </p:txBody>
      </p:sp>
      <p:sp>
        <p:nvSpPr>
          <p:cNvPr id="4" name="3 CuadroTexto"/>
          <p:cNvSpPr txBox="1"/>
          <p:nvPr/>
        </p:nvSpPr>
        <p:spPr>
          <a:xfrm>
            <a:off x="6952498" y="5949280"/>
            <a:ext cx="468398" cy="253916"/>
          </a:xfrm>
          <a:prstGeom prst="rect">
            <a:avLst/>
          </a:prstGeom>
          <a:noFill/>
        </p:spPr>
        <p:txBody>
          <a:bodyPr wrap="none" rtlCol="0">
            <a:spAutoFit/>
          </a:bodyPr>
          <a:lstStyle/>
          <a:p>
            <a:r>
              <a:rPr lang="ca-ES" sz="1050" dirty="0" smtClean="0"/>
              <a:t>Font:</a:t>
            </a:r>
            <a:endParaRPr lang="ca-ES" sz="1050" dirty="0"/>
          </a:p>
        </p:txBody>
      </p:sp>
      <p:grpSp>
        <p:nvGrpSpPr>
          <p:cNvPr id="11" name="10 Grupo"/>
          <p:cNvGrpSpPr/>
          <p:nvPr/>
        </p:nvGrpSpPr>
        <p:grpSpPr>
          <a:xfrm>
            <a:off x="369179" y="322018"/>
            <a:ext cx="8314885" cy="4879243"/>
            <a:chOff x="369179" y="322018"/>
            <a:chExt cx="8314885" cy="4879243"/>
          </a:xfrm>
        </p:grpSpPr>
        <p:pic>
          <p:nvPicPr>
            <p:cNvPr id="5"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052426">
              <a:off x="369179" y="491744"/>
              <a:ext cx="4038600" cy="27139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457977">
              <a:off x="5289592" y="322018"/>
              <a:ext cx="3394472" cy="45259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257552">
              <a:off x="2195768" y="645946"/>
              <a:ext cx="3629822" cy="45259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091746">
              <a:off x="4271336" y="720851"/>
              <a:ext cx="2628900" cy="39338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915395">
              <a:off x="4219407" y="2594864"/>
              <a:ext cx="3475196" cy="260639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grpSp>
      <p:pic>
        <p:nvPicPr>
          <p:cNvPr id="10" name="Picture 2"/>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339236">
            <a:off x="750942" y="3332541"/>
            <a:ext cx="4038600" cy="30289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idor de número de diapositiva 1"/>
          <p:cNvSpPr>
            <a:spLocks noGrp="1"/>
          </p:cNvSpPr>
          <p:nvPr>
            <p:ph type="sldNum" sz="quarter" idx="12"/>
          </p:nvPr>
        </p:nvSpPr>
        <p:spPr/>
        <p:txBody>
          <a:bodyPr/>
          <a:lstStyle/>
          <a:p>
            <a:fld id="{01D822B4-8BA0-438D-8385-C5D8CB3306A3}" type="slidenum">
              <a:rPr lang="es-ES" smtClean="0"/>
              <a:t>9</a:t>
            </a:fld>
            <a:endParaRPr lang="es-ES" dirty="0"/>
          </a:p>
        </p:txBody>
      </p:sp>
    </p:spTree>
    <p:extLst>
      <p:ext uri="{BB962C8B-B14F-4D97-AF65-F5344CB8AC3E}">
        <p14:creationId xmlns:p14="http://schemas.microsoft.com/office/powerpoint/2010/main" val="26089667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380</Words>
  <Application>Microsoft Office PowerPoint</Application>
  <PresentationFormat>Presentació en pantalla (4:3)</PresentationFormat>
  <Paragraphs>52</Paragraphs>
  <Slides>9</Slides>
  <Notes>9</Notes>
  <HiddenSlides>0</HiddenSlides>
  <MMClips>0</MMClips>
  <ScaleCrop>false</ScaleCrop>
  <HeadingPairs>
    <vt:vector size="4" baseType="variant">
      <vt:variant>
        <vt:lpstr>Tema</vt:lpstr>
      </vt:variant>
      <vt:variant>
        <vt:i4>1</vt:i4>
      </vt:variant>
      <vt:variant>
        <vt:lpstr>Títols de les diapositives</vt:lpstr>
      </vt:variant>
      <vt:variant>
        <vt:i4>9</vt:i4>
      </vt:variant>
    </vt:vector>
  </HeadingPairs>
  <TitlesOfParts>
    <vt:vector size="10" baseType="lpstr">
      <vt:lpstr>Tema de l'Office</vt:lpstr>
      <vt:lpstr>LA CANTONADA</vt:lpstr>
      <vt:lpstr>LES FALSES COLUMNES D’HÈRCULES</vt:lpstr>
      <vt:lpstr>LA FAÇANA MUTILADA</vt:lpstr>
      <vt:lpstr>LA FLAMA DEL RECORD</vt:lpstr>
      <vt:lpstr>LA FONT MÉS ANTIGA DE LA CIUTAT</vt:lpstr>
      <vt:lpstr>LA SEGONA MURALLA ROMANA</vt:lpstr>
      <vt:lpstr>LA CASA MÉS ANTIGA</vt:lpstr>
      <vt:lpstr>LES PEDRES HEBREES</vt:lpstr>
      <vt:lpstr>Presentació del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BARCELONA ANTIGA</dc:title>
  <dc:creator>usuario_local</dc:creator>
  <cp:lastModifiedBy>usuario_local</cp:lastModifiedBy>
  <cp:revision>7</cp:revision>
  <dcterms:created xsi:type="dcterms:W3CDTF">2014-07-23T08:13:47Z</dcterms:created>
  <dcterms:modified xsi:type="dcterms:W3CDTF">2014-07-24T11:11:34Z</dcterms:modified>
</cp:coreProperties>
</file>