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BADB"/>
    <a:srgbClr val="1C67BB"/>
    <a:srgbClr val="030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1CF41-46D6-4B9B-B5F0-00DCC21D59BD}" type="datetimeFigureOut">
              <a:rPr lang="ca-ES" smtClean="0"/>
              <a:t>30/09/2014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A8731-5B7E-485D-A8EA-38D747ACC7A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630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8731-5B7E-485D-A8EA-38D747ACC7AE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4139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8731-5B7E-485D-A8EA-38D747ACC7AE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2104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8731-5B7E-485D-A8EA-38D747ACC7AE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8240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8731-5B7E-485D-A8EA-38D747ACC7AE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1724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ca-E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ca-ES" noProof="0" smtClean="0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4F464-B99D-41C9-A4EA-3E2273989A98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327776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6CF58-7DC2-4D90-827D-29043427D706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63741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0697-8C7E-41D5-969B-F12BDE941D8B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39706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B3276-12B9-4D86-B634-B714B147BFBB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888185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EF97B-1625-4551-9450-9B9CB28DEA14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27231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2F351-68D2-43D9-BBE8-41F29B7E1068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06202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B017B-47AD-4346-AA45-E023792244AC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22863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702B9-0317-4BAB-80E7-D052AA877EB6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09086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9CA0F-A069-4130-9DFA-7C7F3019400A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99297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D07F-7B62-45E2-8C0B-32C87936F434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46550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a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a-ES" smtClean="0"/>
              <a:t>Click to edit Master text styles</a:t>
            </a:r>
          </a:p>
          <a:p>
            <a:pPr lvl="1"/>
            <a:r>
              <a:rPr lang="en-US" altLang="ca-ES" smtClean="0"/>
              <a:t>Second level</a:t>
            </a:r>
          </a:p>
          <a:p>
            <a:pPr lvl="2"/>
            <a:r>
              <a:rPr lang="en-US" altLang="ca-ES" smtClean="0"/>
              <a:t>Third level</a:t>
            </a:r>
          </a:p>
          <a:p>
            <a:pPr lvl="3"/>
            <a:r>
              <a:rPr lang="en-US" altLang="ca-ES" smtClean="0"/>
              <a:t>Fourth level</a:t>
            </a:r>
          </a:p>
          <a:p>
            <a:pPr lvl="4"/>
            <a:r>
              <a:rPr lang="en-US" altLang="ca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en-US" alt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en-US" alt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fld id="{578BF7D3-ABE1-4CC9-B4FE-3D7B60D33257}" type="slidenum">
              <a:rPr lang="en-US" altLang="ca-ES"/>
              <a:pPr/>
              <a:t>‹#›</a:t>
            </a:fld>
            <a:endParaRPr lang="en-U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ncat.cat/generalitat/cat/estatut/titol_5.htm" TargetMode="External"/><Relationship Id="rId3" Type="http://schemas.openxmlformats.org/officeDocument/2006/relationships/hyperlink" Target="http://www.gencat.cat/generalitat/cat/estatut/titol_preliminar.htm" TargetMode="External"/><Relationship Id="rId7" Type="http://schemas.openxmlformats.org/officeDocument/2006/relationships/hyperlink" Target="http://www.gencat.cat/generalitat/cat/estatut/titol_4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ncat.cat/generalitat/cat/estatut/titol_3.htm" TargetMode="External"/><Relationship Id="rId11" Type="http://schemas.openxmlformats.org/officeDocument/2006/relationships/hyperlink" Target="http://www.gencat.cat/generalitat/cat/estatut/disposicions.htm" TargetMode="External"/><Relationship Id="rId5" Type="http://schemas.openxmlformats.org/officeDocument/2006/relationships/hyperlink" Target="http://www.gencat.cat/generalitat/cat/estatut/titol_2.htm" TargetMode="External"/><Relationship Id="rId10" Type="http://schemas.openxmlformats.org/officeDocument/2006/relationships/hyperlink" Target="http://www.gencat.cat/generalitat/cat/estatut/titol_7.htm" TargetMode="External"/><Relationship Id="rId4" Type="http://schemas.openxmlformats.org/officeDocument/2006/relationships/hyperlink" Target="http://www.gencat.cat/generalitat/cat/estatut/titol_1.htm" TargetMode="External"/><Relationship Id="rId9" Type="http://schemas.openxmlformats.org/officeDocument/2006/relationships/hyperlink" Target="http://www.gencat.cat/generalitat/cat/estatut/titol_6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20888"/>
            <a:ext cx="7772400" cy="1143000"/>
          </a:xfrm>
        </p:spPr>
        <p:txBody>
          <a:bodyPr/>
          <a:lstStyle/>
          <a:p>
            <a:r>
              <a:rPr lang="ca-ES" altLang="ca-ES" sz="4000" b="1" dirty="0"/>
              <a:t>Estatut d'autonomia de </a:t>
            </a:r>
            <a:r>
              <a:rPr lang="ca-ES" altLang="ca-ES" sz="4000" b="1" dirty="0" smtClean="0"/>
              <a:t>Catalunya</a:t>
            </a:r>
            <a:endParaRPr lang="ca-ES" altLang="ca-ES" sz="4000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a-ES" altLang="ca-ES" sz="1600" dirty="0"/>
              <a:t>L'Estatut d'autonomia de Catalunya és la norma institucional bàsica. Defineix els drets i deures de la ciutadania de Catalunya, les institucions polítiques de la nacionalitat catalana, les seves competències i relacions amb l'Estat i el finançament de la Generalitat de </a:t>
            </a:r>
            <a:r>
              <a:rPr lang="ca-ES" altLang="ca-ES" sz="1600" dirty="0" smtClean="0"/>
              <a:t>Catalunya. </a:t>
            </a:r>
            <a:endParaRPr lang="ca-ES" altLang="ca-ES" sz="1600" dirty="0"/>
          </a:p>
        </p:txBody>
      </p:sp>
      <p:sp>
        <p:nvSpPr>
          <p:cNvPr id="3" name="Botó d'acció: endavant o següent 2">
            <a:hlinkClick r:id="" action="ppaction://hlinkshowjump?jump=nextslide" highlightClick="1"/>
          </p:cNvPr>
          <p:cNvSpPr/>
          <p:nvPr/>
        </p:nvSpPr>
        <p:spPr bwMode="auto">
          <a:xfrm>
            <a:off x="8405576" y="6237312"/>
            <a:ext cx="521208" cy="53836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altLang="ca-ES" sz="2000" dirty="0"/>
              <a:t>Aquesta llei va ser referendada per la ciutadania el 18 de juny de 2006 i substitueix l'Estatut de Sau, que datava de 1979</a:t>
            </a:r>
            <a:r>
              <a:rPr lang="ca-ES" altLang="ca-ES" sz="2000" dirty="0" smtClean="0"/>
              <a:t>.</a:t>
            </a:r>
            <a:endParaRPr lang="ca-ES" altLang="ca-ES" sz="2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3"/>
              </a:rPr>
              <a:t>Títol preliminar (articles 1-14)</a:t>
            </a:r>
            <a:r>
              <a:rPr lang="ca-ES" altLang="ca-E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4"/>
              </a:rPr>
              <a:t>Títol I: Drets, deures i principis rectors (articles 15-54)</a:t>
            </a:r>
            <a:r>
              <a:rPr lang="ca-ES" altLang="ca-E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5"/>
              </a:rPr>
              <a:t>Títol II. De les Institucions (articles 55-94)</a:t>
            </a:r>
            <a:r>
              <a:rPr lang="ca-ES" altLang="ca-E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6"/>
              </a:rPr>
              <a:t>Títol III. Del poder judicial a Catalunya (articles 95-109)</a:t>
            </a:r>
            <a:r>
              <a:rPr lang="ca-ES" altLang="ca-E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7"/>
              </a:rPr>
              <a:t>Títol IV. De les competències (articles 110-173)</a:t>
            </a:r>
            <a:r>
              <a:rPr lang="ca-ES" altLang="ca-E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8"/>
              </a:rPr>
              <a:t>Títol V. De les relacions institucionals de la Generalitat (articles 174-200)</a:t>
            </a:r>
            <a:r>
              <a:rPr lang="ca-ES" altLang="ca-E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9"/>
              </a:rPr>
              <a:t>Títol VI. Del finançament de la Generalitat (articles 201-221)</a:t>
            </a:r>
            <a:r>
              <a:rPr lang="ca-ES" altLang="ca-E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10"/>
              </a:rPr>
              <a:t>Títol VII. De la reforma de l'Estatut (articles 222-223)</a:t>
            </a:r>
            <a:r>
              <a:rPr lang="ca-ES" altLang="ca-E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 dirty="0">
                <a:solidFill>
                  <a:schemeClr val="tx1"/>
                </a:solidFill>
                <a:hlinkClick r:id="rId11"/>
              </a:rPr>
              <a:t>Disposicions</a:t>
            </a:r>
            <a:endParaRPr lang="ca-ES" altLang="ca-ES" sz="1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a-ES" altLang="ca-ES" sz="1600" dirty="0">
              <a:solidFill>
                <a:schemeClr val="tx1"/>
              </a:solidFill>
            </a:endParaRPr>
          </a:p>
        </p:txBody>
      </p:sp>
      <p:sp>
        <p:nvSpPr>
          <p:cNvPr id="2" name="Botó d'acció: inici 1">
            <a:hlinkClick r:id="" action="ppaction://hlinkshowjump?jump=firstslide" highlightClick="1"/>
          </p:cNvPr>
          <p:cNvSpPr/>
          <p:nvPr/>
        </p:nvSpPr>
        <p:spPr bwMode="auto">
          <a:xfrm>
            <a:off x="7291152" y="6254464"/>
            <a:ext cx="521208" cy="521208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Botó d'acció: endavant o següent 2">
            <a:hlinkClick r:id="" action="ppaction://hlinkshowjump?jump=nextslide" highlightClick="1"/>
          </p:cNvPr>
          <p:cNvSpPr/>
          <p:nvPr/>
        </p:nvSpPr>
        <p:spPr bwMode="auto">
          <a:xfrm>
            <a:off x="8028384" y="6254464"/>
            <a:ext cx="432048" cy="521208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" name="Botó d'acció: endarrere o anterior 3">
            <a:hlinkClick r:id="" action="ppaction://hlinkshowjump?jump=previousslide" highlightClick="1"/>
          </p:cNvPr>
          <p:cNvSpPr/>
          <p:nvPr/>
        </p:nvSpPr>
        <p:spPr bwMode="auto">
          <a:xfrm>
            <a:off x="6588224" y="6254464"/>
            <a:ext cx="432000" cy="521208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a-ES" altLang="ca-ES" sz="4000" b="1" dirty="0"/>
              <a:t>Títol preliminar (articles 1-14</a:t>
            </a:r>
            <a:r>
              <a:rPr lang="ca-ES" altLang="ca-ES" sz="4000" b="1" dirty="0" smtClean="0"/>
              <a:t>)</a:t>
            </a:r>
            <a:endParaRPr lang="ca-ES" altLang="ca-ES" sz="4000" b="1" dirty="0"/>
          </a:p>
        </p:txBody>
      </p:sp>
      <p:sp>
        <p:nvSpPr>
          <p:cNvPr id="4" name="Botó d'acció: inici 3">
            <a:hlinkClick r:id="" action="ppaction://hlinkshowjump?jump=firstslide" highlightClick="1"/>
          </p:cNvPr>
          <p:cNvSpPr/>
          <p:nvPr/>
        </p:nvSpPr>
        <p:spPr bwMode="auto">
          <a:xfrm>
            <a:off x="7291152" y="6254464"/>
            <a:ext cx="521208" cy="521208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Botó d'acció: endavant o següent 4">
            <a:hlinkClick r:id="" action="ppaction://hlinkshowjump?jump=nextslide" highlightClick="1"/>
          </p:cNvPr>
          <p:cNvSpPr/>
          <p:nvPr/>
        </p:nvSpPr>
        <p:spPr bwMode="auto">
          <a:xfrm>
            <a:off x="8028384" y="6254464"/>
            <a:ext cx="432048" cy="521208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Botó d'acció: endarrere o anterior 5">
            <a:hlinkClick r:id="" action="ppaction://hlinkshowjump?jump=previousslide" highlightClick="1"/>
          </p:cNvPr>
          <p:cNvSpPr/>
          <p:nvPr/>
        </p:nvSpPr>
        <p:spPr bwMode="auto">
          <a:xfrm>
            <a:off x="6588224" y="6254464"/>
            <a:ext cx="432000" cy="521208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sz="4000" b="1" dirty="0"/>
              <a:t>Títol preliminar (articles 1-14</a:t>
            </a:r>
            <a:r>
              <a:rPr lang="ca-ES" altLang="ca-ES" sz="4000" b="1" dirty="0" smtClean="0"/>
              <a:t>)</a:t>
            </a:r>
            <a:endParaRPr lang="ca-ES" altLang="ca-ES" sz="40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a-ES" altLang="ca-ES" sz="1600" b="1" u="sng" dirty="0"/>
              <a:t>ARTICLE 1. CATALUNYA</a:t>
            </a:r>
            <a:endParaRPr lang="ca-ES" altLang="ca-ES" sz="1600" b="1" dirty="0"/>
          </a:p>
          <a:p>
            <a:pPr>
              <a:lnSpc>
                <a:spcPct val="80000"/>
              </a:lnSpc>
            </a:pPr>
            <a:r>
              <a:rPr lang="ca-ES" altLang="ca-ES" sz="1600" dirty="0"/>
              <a:t>Catalunya, com a nacionalitat, exerceix el seu autogovern constituïda en comunitat autònoma d'acord amb la Constitució i amb aquest Estatut, que és la seva norma institucional bàsica.</a:t>
            </a:r>
            <a:endParaRPr lang="ca-ES" altLang="ca-ES" sz="1600" b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ca-ES" altLang="ca-ES" sz="1600" b="1" u="sng" dirty="0"/>
              <a:t> </a:t>
            </a:r>
            <a:r>
              <a:rPr lang="ca-ES" altLang="ca-ES" sz="1600" dirty="0"/>
              <a:t/>
            </a:r>
            <a:br>
              <a:rPr lang="ca-ES" altLang="ca-ES" sz="1600" dirty="0"/>
            </a:br>
            <a:endParaRPr lang="ca-ES" altLang="ca-ES" sz="1600" b="1" dirty="0"/>
          </a:p>
          <a:p>
            <a:pPr>
              <a:lnSpc>
                <a:spcPct val="80000"/>
              </a:lnSpc>
            </a:pPr>
            <a:r>
              <a:rPr lang="ca-ES" altLang="ca-ES" sz="1600" b="1" u="sng" dirty="0"/>
              <a:t>ARTICLE 2. LA GENERALITAT</a:t>
            </a:r>
            <a:endParaRPr lang="ca-ES" altLang="ca-ES" sz="1600" b="1" dirty="0"/>
          </a:p>
          <a:p>
            <a:pPr>
              <a:lnSpc>
                <a:spcPct val="80000"/>
              </a:lnSpc>
            </a:pPr>
            <a:r>
              <a:rPr lang="ca-ES" altLang="ca-ES" sz="1600" dirty="0"/>
              <a:t>La Generalitat és el sistema institucional en què s'organitza políticament l'autogovern de Catalunya. </a:t>
            </a:r>
          </a:p>
          <a:p>
            <a:pPr>
              <a:lnSpc>
                <a:spcPct val="80000"/>
              </a:lnSpc>
            </a:pPr>
            <a:r>
              <a:rPr lang="ca-ES" altLang="ca-ES" sz="1600" dirty="0"/>
              <a:t>La Generalitat és integrada pel Parlament, la Presidència de la Generalitat, el Govern i les altres institucions que estableix el capítol V del títol II. </a:t>
            </a:r>
          </a:p>
          <a:p>
            <a:pPr>
              <a:lnSpc>
                <a:spcPct val="80000"/>
              </a:lnSpc>
            </a:pPr>
            <a:r>
              <a:rPr lang="ca-ES" altLang="ca-ES" sz="1600" dirty="0"/>
              <a:t>Els municipis, les vegueries, les comarques i els altres ens locals que les lleis determinin integren també el sistema institucional de la Generalitat, com a ens en els quals aquesta s'organitza territorialment, sens perjudici de llur autonomia. </a:t>
            </a:r>
          </a:p>
          <a:p>
            <a:pPr>
              <a:lnSpc>
                <a:spcPct val="80000"/>
              </a:lnSpc>
            </a:pPr>
            <a:r>
              <a:rPr lang="ca-ES" altLang="ca-ES" sz="1600" dirty="0"/>
              <a:t>Els poders de la Generalitat emanen del poble de Catalunya i s'exerceixen d'acord amb el que estableixen aquest Estatut i la Constitució.</a:t>
            </a:r>
          </a:p>
          <a:p>
            <a:pPr>
              <a:lnSpc>
                <a:spcPct val="80000"/>
              </a:lnSpc>
              <a:buFontTx/>
              <a:buNone/>
            </a:pPr>
            <a:endParaRPr lang="ca-ES" altLang="ca-ES" sz="1600" dirty="0"/>
          </a:p>
        </p:txBody>
      </p:sp>
      <p:sp>
        <p:nvSpPr>
          <p:cNvPr id="4" name="Botó d'acció: inici 3">
            <a:hlinkClick r:id="" action="ppaction://hlinkshowjump?jump=firstslide" highlightClick="1"/>
          </p:cNvPr>
          <p:cNvSpPr/>
          <p:nvPr/>
        </p:nvSpPr>
        <p:spPr bwMode="auto">
          <a:xfrm>
            <a:off x="7291152" y="6254464"/>
            <a:ext cx="521208" cy="521208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Botó d'acció: endavant o següent 4">
            <a:hlinkClick r:id="" action="ppaction://hlinkshowjump?jump=nextslide" highlightClick="1"/>
          </p:cNvPr>
          <p:cNvSpPr/>
          <p:nvPr/>
        </p:nvSpPr>
        <p:spPr bwMode="auto">
          <a:xfrm>
            <a:off x="8028384" y="6254464"/>
            <a:ext cx="432048" cy="521208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Botó d'acció: endarrere o anterior 5">
            <a:hlinkClick r:id="" action="ppaction://hlinkshowjump?jump=previousslide" highlightClick="1"/>
          </p:cNvPr>
          <p:cNvSpPr/>
          <p:nvPr/>
        </p:nvSpPr>
        <p:spPr bwMode="auto">
          <a:xfrm>
            <a:off x="6588224" y="6254464"/>
            <a:ext cx="432000" cy="521208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216</Words>
  <Application>Microsoft Office PowerPoint</Application>
  <PresentationFormat>Presentació en pantalla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5" baseType="lpstr">
      <vt:lpstr>Diseño predeterminado</vt:lpstr>
      <vt:lpstr>Estatut d'autonomia de Catalunya</vt:lpstr>
      <vt:lpstr>Aquesta llei va ser referendada per la ciutadania el 18 de juny de 2006 i substitueix l'Estatut de Sau, que datava de 1979.</vt:lpstr>
      <vt:lpstr>Títol preliminar (articles 1-14)</vt:lpstr>
      <vt:lpstr>Títol preliminar (articles 1-14)</vt:lpstr>
    </vt:vector>
  </TitlesOfParts>
  <Company>Template Ready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TR_0702</dc:title>
  <dc:subject>Template Ready</dc:subject>
  <dc:creator>Template Ready</dc:creator>
  <cp:keywords>Education</cp:keywords>
  <cp:lastModifiedBy>anna</cp:lastModifiedBy>
  <cp:revision>29</cp:revision>
  <dcterms:created xsi:type="dcterms:W3CDTF">2002-12-31T07:43:48Z</dcterms:created>
  <dcterms:modified xsi:type="dcterms:W3CDTF">2014-09-30T14:59:40Z</dcterms:modified>
  <cp:category>Education</cp:category>
</cp:coreProperties>
</file>