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394EA-103D-4B1A-AC2F-9288B23787B4}" type="datetimeFigureOut">
              <a:rPr lang="ca-ES" smtClean="0"/>
              <a:t>08/09/2014</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68CE-680D-4CA4-BDDB-708F57FBE346}" type="slidenum">
              <a:rPr lang="ca-ES" smtClean="0"/>
              <a:t>‹#›</a:t>
            </a:fld>
            <a:endParaRPr lang="ca-ES"/>
          </a:p>
        </p:txBody>
      </p:sp>
    </p:spTree>
    <p:extLst>
      <p:ext uri="{BB962C8B-B14F-4D97-AF65-F5344CB8AC3E}">
        <p14:creationId xmlns:p14="http://schemas.microsoft.com/office/powerpoint/2010/main" val="367093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61B3F4-19FC-4462-8B2B-CBB31D378E64}"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795F0-AAF4-44A9-9E9B-44B8B3FC4901}"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07DBD-1707-4B89-BCBF-5BA4971CA492}"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0D1D83-4AFC-49AB-852F-C269CF9A243C}"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70038-481D-40A2-BC62-C81566C3D3F7}"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FB7C2-5638-4116-B5E7-88A9830BEE1B}"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C409E63-A5C9-4226-A9E2-8CA26712C602}" type="slidenum">
              <a:rPr lang="es-ES" sz="1200">
                <a:latin typeface="+mn-lt"/>
              </a:rPr>
              <a:pPr algn="r">
                <a:defRPr/>
              </a:pPr>
              <a:t>7</a:t>
            </a:fld>
            <a:endParaRPr lang="es-E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28FF23F7-AFC4-4C87-8423-AF695F975569}"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32712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28FF23F7-AFC4-4C87-8423-AF695F975569}"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69566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28FF23F7-AFC4-4C87-8423-AF695F975569}"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60121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28FF23F7-AFC4-4C87-8423-AF695F975569}"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51248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28FF23F7-AFC4-4C87-8423-AF695F975569}"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28063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28FF23F7-AFC4-4C87-8423-AF695F975569}"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11411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28FF23F7-AFC4-4C87-8423-AF695F975569}" type="datetimeFigureOut">
              <a:rPr lang="ca-ES" smtClean="0"/>
              <a:t>08/09/2014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276982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28FF23F7-AFC4-4C87-8423-AF695F975569}" type="datetimeFigureOut">
              <a:rPr lang="ca-ES" smtClean="0"/>
              <a:t>08/09/2014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25358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28FF23F7-AFC4-4C87-8423-AF695F975569}" type="datetimeFigureOut">
              <a:rPr lang="ca-ES" smtClean="0"/>
              <a:t>08/09/2014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211145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28FF23F7-AFC4-4C87-8423-AF695F975569}"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114568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28FF23F7-AFC4-4C87-8423-AF695F975569}"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B28DE8-75F9-4266-A165-DD19A2788640}" type="slidenum">
              <a:rPr lang="ca-ES" smtClean="0"/>
              <a:t>‹#›</a:t>
            </a:fld>
            <a:endParaRPr lang="ca-ES"/>
          </a:p>
        </p:txBody>
      </p:sp>
    </p:spTree>
    <p:extLst>
      <p:ext uri="{BB962C8B-B14F-4D97-AF65-F5344CB8AC3E}">
        <p14:creationId xmlns:p14="http://schemas.microsoft.com/office/powerpoint/2010/main" val="4604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F23F7-AFC4-4C87-8423-AF695F975569}" type="datetimeFigureOut">
              <a:rPr lang="ca-ES" smtClean="0"/>
              <a:t>08/09/2014</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28DE8-75F9-4266-A165-DD19A2788640}" type="slidenum">
              <a:rPr lang="ca-ES" smtClean="0"/>
              <a:t>‹#›</a:t>
            </a:fld>
            <a:endParaRPr lang="ca-ES"/>
          </a:p>
        </p:txBody>
      </p:sp>
    </p:spTree>
    <p:extLst>
      <p:ext uri="{BB962C8B-B14F-4D97-AF65-F5344CB8AC3E}">
        <p14:creationId xmlns:p14="http://schemas.microsoft.com/office/powerpoint/2010/main" val="264905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5423" y="1290105"/>
            <a:ext cx="6688577" cy="3638498"/>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5" name="20 Rectángulo"/>
          <p:cNvSpPr>
            <a:spLocks noChangeArrowheads="1"/>
          </p:cNvSpPr>
          <p:nvPr/>
        </p:nvSpPr>
        <p:spPr bwMode="auto">
          <a:xfrm>
            <a:off x="3016004" y="3883272"/>
            <a:ext cx="5790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3600" b="1">
                <a:solidFill>
                  <a:schemeClr val="bg1"/>
                </a:solidFill>
              </a:rPr>
              <a:t>Barcelona </a:t>
            </a:r>
            <a:r>
              <a:rPr lang="ca-ES" altLang="ca-ES" sz="3600">
                <a:solidFill>
                  <a:schemeClr val="bg1"/>
                </a:solidFill>
              </a:rPr>
              <a:t>al món…</a:t>
            </a:r>
          </a:p>
        </p:txBody>
      </p:sp>
      <p:sp>
        <p:nvSpPr>
          <p:cNvPr id="22" name="21 Rectángulo"/>
          <p:cNvSpPr/>
          <p:nvPr/>
        </p:nvSpPr>
        <p:spPr>
          <a:xfrm>
            <a:off x="3016004" y="4397298"/>
            <a:ext cx="5790112" cy="369332"/>
          </a:xfrm>
          <a:prstGeom prst="rect">
            <a:avLst/>
          </a:prstGeom>
        </p:spPr>
        <p:txBody>
          <a:bodyPr>
            <a:spAutoFit/>
          </a:bodyPr>
          <a:lstStyle/>
          <a:p>
            <a:pPr>
              <a:defRPr/>
            </a:pPr>
            <a:r>
              <a:rPr lang="es-ES" dirty="0">
                <a:solidFill>
                  <a:schemeClr val="accent1">
                    <a:lumMod val="20000"/>
                    <a:lumOff val="80000"/>
                  </a:schemeClr>
                </a:solidFill>
              </a:rPr>
              <a:t>www.bcn.cat</a:t>
            </a:r>
            <a:endParaRPr lang="ca-ES" dirty="0">
              <a:solidFill>
                <a:schemeClr val="accent1">
                  <a:lumMod val="20000"/>
                  <a:lumOff val="80000"/>
                </a:schemeClr>
              </a:solidFill>
            </a:endParaRPr>
          </a:p>
        </p:txBody>
      </p:sp>
      <p:sp>
        <p:nvSpPr>
          <p:cNvPr id="25" name="24 Rectángulo"/>
          <p:cNvSpPr/>
          <p:nvPr/>
        </p:nvSpPr>
        <p:spPr>
          <a:xfrm>
            <a:off x="1" y="4919963"/>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393634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4099"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Barcelona al món…</a:t>
            </a:r>
            <a:endParaRPr lang="ca-ES" altLang="ca-ES" sz="2800" smtClean="0">
              <a:solidFill>
                <a:srgbClr val="FF6600"/>
              </a:solidFill>
            </a:endParaRPr>
          </a:p>
        </p:txBody>
      </p:sp>
      <p:sp>
        <p:nvSpPr>
          <p:cNvPr id="3" name="2 Subtítulo"/>
          <p:cNvSpPr>
            <a:spLocks noGrp="1"/>
          </p:cNvSpPr>
          <p:nvPr>
            <p:ph type="subTitle" idx="1"/>
          </p:nvPr>
        </p:nvSpPr>
        <p:spPr>
          <a:xfrm>
            <a:off x="2307598" y="3102875"/>
            <a:ext cx="6402528" cy="2790427"/>
          </a:xfrm>
        </p:spPr>
        <p:txBody>
          <a:bodyPr rtlCol="0">
            <a:noAutofit/>
          </a:bodyPr>
          <a:lstStyle/>
          <a:p>
            <a:pPr algn="l" eaLnBrk="1" fontAlgn="auto" hangingPunct="1">
              <a:spcAft>
                <a:spcPts val="0"/>
              </a:spcAft>
              <a:defRPr/>
            </a:pPr>
            <a:r>
              <a:rPr lang="ca-ES" sz="1000" smtClean="0"/>
              <a:t>Barcelona, capital de Catalunya, és el segon municipi en població d’Espanya, només superat per Madrid. La institució que representa, governa i administra els interessos de la ciutat és l’Ajuntament de Barcelona. </a:t>
            </a:r>
            <a:br>
              <a:rPr lang="ca-ES" sz="1000" smtClean="0"/>
            </a:br>
            <a:r>
              <a:rPr lang="ca-ES" sz="1000" smtClean="0"/>
              <a:t/>
            </a:r>
            <a:br>
              <a:rPr lang="ca-ES" sz="1000" smtClean="0"/>
            </a:br>
            <a:r>
              <a:rPr lang="ca-ES" sz="1000" smtClean="0"/>
              <a:t>Barcelona forma part de l'Estat espanyol, membre de la Unió Europea, i té per marcs jurídics màxims la Constitució espanyola, l’Estatut d’autonomia de Catalunya i la normativa comunitària. La constitució, norma bàsica que garanteix la convivència democràtica que caracteritza tots els estats integrants de la Unió Europea, neix, entre altres aspectes, amb la voluntat d'establir i consolidar un estat social i democràtic de dret que vetlla pels drets dels ciutadans i de les ciutadanes i estableix una societat democràtica avançada.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4103"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FF6600"/>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1"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5. idioma</a:t>
            </a:r>
          </a:p>
        </p:txBody>
      </p:sp>
      <p:sp>
        <p:nvSpPr>
          <p:cNvPr id="14" name="13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2758247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5123"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44000" cy="1948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Entorn geogràfic…</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dirty="0" smtClean="0"/>
              <a:t>El mar Mediterrani acaricia la costa de la ciutat de Barcelona, mentre que la serralada de Collserola protegeix la ciutat pel costat oest amb un paisatge de boscos molt divers, amb conreus, prats secs, pinedes, alzinars i vegetació de ribera. </a:t>
            </a:r>
            <a:br>
              <a:rPr lang="ca-ES" sz="1000" dirty="0" smtClean="0"/>
            </a:br>
            <a:r>
              <a:rPr lang="ca-ES" sz="1000" dirty="0" smtClean="0"/>
              <a:t/>
            </a:r>
            <a:br>
              <a:rPr lang="ca-ES" sz="1000" dirty="0" smtClean="0"/>
            </a:br>
            <a:r>
              <a:rPr lang="ca-ES" sz="1000" dirty="0" smtClean="0"/>
              <a:t>La capital catalana, situada a 166 quilòmetres de la frontera amb França i a 120 quilòmetres del sud dels Pirineus, està delimitada per dos rius: el Llobregat al sud i el Besòs al nord. </a:t>
            </a:r>
            <a:br>
              <a:rPr lang="ca-ES" sz="1000" dirty="0" smtClean="0"/>
            </a:br>
            <a:r>
              <a:rPr lang="ca-ES" sz="1000" dirty="0" smtClean="0"/>
              <a:t/>
            </a:r>
            <a:br>
              <a:rPr lang="ca-ES" sz="1000" dirty="0" smtClean="0"/>
            </a:br>
            <a:r>
              <a:rPr lang="ca-ES" sz="1000" dirty="0" smtClean="0"/>
              <a:t>El pla de Barcelona més proper a la serralada litoral es troba esquitxat de petits turons (</a:t>
            </a:r>
            <a:r>
              <a:rPr lang="ca-ES" sz="1000" dirty="0" err="1" smtClean="0"/>
              <a:t>Monterols</a:t>
            </a:r>
            <a:r>
              <a:rPr lang="ca-ES" sz="1000" dirty="0" smtClean="0"/>
              <a:t>, el </a:t>
            </a:r>
            <a:r>
              <a:rPr lang="ca-ES" sz="1000" dirty="0" err="1" smtClean="0"/>
              <a:t>Putget</a:t>
            </a:r>
            <a:r>
              <a:rPr lang="ca-ES" sz="1000" dirty="0" smtClean="0"/>
              <a:t>, el </a:t>
            </a:r>
            <a:r>
              <a:rPr lang="ca-ES" sz="1000" dirty="0" err="1" smtClean="0"/>
              <a:t>Carmel</a:t>
            </a:r>
            <a:r>
              <a:rPr lang="ca-ES" sz="1000" dirty="0" smtClean="0"/>
              <a:t>, la Rovira i la </a:t>
            </a:r>
            <a:r>
              <a:rPr lang="ca-ES" sz="1000" dirty="0" err="1" smtClean="0"/>
              <a:t>Peira</a:t>
            </a:r>
            <a:r>
              <a:rPr lang="ca-ES" sz="1000" dirty="0" smtClean="0"/>
              <a:t>), i antigament estava ple de rieres i petits aiguamolls. Prop del litoral s'aixeca la muntanya de Montjuïc, amb una altura de 191,7 metres.</a:t>
            </a:r>
            <a:br>
              <a:rPr lang="ca-ES" sz="1000" dirty="0" smtClean="0"/>
            </a:br>
            <a:r>
              <a:rPr lang="ca-ES" sz="1000" dirty="0" smtClean="0"/>
              <a:t/>
            </a:r>
            <a:br>
              <a:rPr lang="ca-ES" sz="1000" dirty="0" smtClean="0"/>
            </a:br>
            <a:r>
              <a:rPr lang="ca-ES" sz="1000" dirty="0" smtClean="0"/>
              <a:t>Barcelona, que té una superfície de 100,4 quilòmetres quadrats, forma part de la comarca del Barcelonès, juntament amb Santa Coloma de Gramenet, Badalona i Sant Adrià al nord, mentre que l'Hospitalet de Llobregat se situa a la frontera sud de la ciutat. </a:t>
            </a:r>
            <a:br>
              <a:rPr lang="ca-ES" sz="1000" dirty="0" smtClean="0"/>
            </a:br>
            <a:r>
              <a:rPr lang="ca-ES" sz="1000" dirty="0" smtClean="0"/>
              <a:t/>
            </a:r>
            <a:br>
              <a:rPr lang="ca-ES" sz="1000" dirty="0" smtClean="0"/>
            </a:br>
            <a:r>
              <a:rPr lang="ca-ES" sz="1000" dirty="0" smtClean="0"/>
              <a:t>El clima de Barcelona és de tipus mediterrani, amb estius càlids i humits i hiverns amb un fred moderat, amb més precipitacions cap a la tardor i la primavera. La temperatura mitjana anual de l'Observatori de </a:t>
            </a:r>
            <a:r>
              <a:rPr lang="ca-ES" sz="1000" dirty="0" err="1" smtClean="0"/>
              <a:t>can</a:t>
            </a:r>
            <a:r>
              <a:rPr lang="ca-ES" sz="1000" dirty="0" smtClean="0"/>
              <a:t> Bruixa per a l'any 2005 ha estat de 17,6 graus.</a:t>
            </a:r>
            <a:endParaRPr lang="ca-ES" sz="1000" dirty="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6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8"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9"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2. Entorn geogràfic…</a:t>
            </a:r>
          </a:p>
        </p:txBody>
      </p:sp>
      <p:sp>
        <p:nvSpPr>
          <p:cNvPr id="10"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4" name="13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5" name="14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375147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6147"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49"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Distribució territorial…</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amb una població a 1 de gener de l'any 2006 de 1.605.602, està distribuïda territorialment en deu districtes, que permeten una administració de la ciutat més descentralitzada i propera a la ciutadania. </a:t>
            </a:r>
            <a:br>
              <a:rPr lang="ca-ES" sz="1000" smtClean="0"/>
            </a:br>
            <a:r>
              <a:rPr lang="ca-ES" sz="1000" smtClean="0"/>
              <a:t/>
            </a:r>
            <a:br>
              <a:rPr lang="ca-ES" sz="1000" smtClean="0"/>
            </a:br>
            <a:r>
              <a:rPr lang="ca-ES" sz="1000" smtClean="0"/>
              <a:t>Els deu districtes de la ciutat són Ciutat Vella, Eixample, Sants-Montjuïc, les Corts, Sarrià-Sant Gervasi, Gràcia, Horta-Guinardó, Nou Barris, Sant Andreu i Sant Martí. </a:t>
            </a:r>
            <a:br>
              <a:rPr lang="ca-ES" sz="1000" smtClean="0"/>
            </a:br>
            <a:r>
              <a:rPr lang="ca-ES" sz="1000" smtClean="0"/>
              <a:t/>
            </a:r>
            <a:br>
              <a:rPr lang="ca-ES" sz="1000" smtClean="0"/>
            </a:br>
            <a:r>
              <a:rPr lang="ca-ES" sz="1000" smtClean="0"/>
              <a:t>Aquesta divisió es basa en raons històriques de la ciutat. Així, Ciutat Vella és el centre històric de la ciutat, l'Eixample és l'expansió de la ciutat després de l'enderrocament de les muralles que protegien la ciutat i la resta de districtes es corresponen amb els municipis que hi havia al voltant de la ciutat antiga i que van integrar-se a Barcelona al llarg dels segles XIX i XX.</a:t>
            </a:r>
            <a:br>
              <a:rPr lang="ca-ES" sz="1000" smtClean="0"/>
            </a:br>
            <a:r>
              <a:rPr lang="ca-ES" sz="1000" smtClean="0"/>
              <a:t/>
            </a:r>
            <a:br>
              <a:rPr lang="ca-ES" sz="1000" smtClean="0"/>
            </a:br>
            <a:r>
              <a:rPr lang="ca-ES" sz="1000" smtClean="0"/>
              <a:t>Alhora, cada districte està format per diversos barris que tenen una personalitat marcada i una tradició històrica.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6152"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344881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4. Sistema monetari</a:t>
            </a:r>
          </a:p>
        </p:txBody>
      </p:sp>
      <p:pic>
        <p:nvPicPr>
          <p:cNvPr id="7171"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3"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Sistema monetari</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dirty="0" smtClean="0"/>
              <a:t>L'euro (símbol €) és la unitat monetària única de 13 dels 27 estats de la Unió Europea. Espanya n'és un, des de l'1 de gener de 2001 i, per tant, a Barcelona la moneda oficial en circulació és l'euro. </a:t>
            </a:r>
            <a:br>
              <a:rPr lang="ca-ES" sz="1000" dirty="0" smtClean="0"/>
            </a:br>
            <a:r>
              <a:rPr lang="ca-ES" sz="1000" dirty="0" smtClean="0"/>
              <a:t/>
            </a:r>
            <a:br>
              <a:rPr lang="ca-ES" sz="1000" dirty="0" smtClean="0"/>
            </a:br>
            <a:r>
              <a:rPr lang="ca-ES" sz="1000" dirty="0" smtClean="0"/>
              <a:t>L'euro es divideix en 100 cèntims i un euro equival a un canvi fix de 166,386 pessetes. L'euro disposa de bitllets idèntics per a tots els països: de 5 euros, de color gris; 10 euros, de color vermell; 20 euros, de color blau; 50 euros, de color taronja; 100 euros, de color verd; 200 euros, de color groc, i 500 euros de color morat. </a:t>
            </a:r>
            <a:br>
              <a:rPr lang="ca-ES" sz="1000" dirty="0" smtClean="0"/>
            </a:br>
            <a:r>
              <a:rPr lang="ca-ES" sz="1000" dirty="0" smtClean="0"/>
              <a:t/>
            </a:r>
            <a:br>
              <a:rPr lang="ca-ES" sz="1000" dirty="0" smtClean="0"/>
            </a:br>
            <a:r>
              <a:rPr lang="ca-ES" sz="1000" dirty="0" smtClean="0"/>
              <a:t>Alhora, els bitllets tenen com a element gràfic l'evolució de l'arquitectura europea al llarg dels segles, punt d'unió entre tots els països europeus que s'han acollit a aquest sistema monetari comú.</a:t>
            </a:r>
            <a:br>
              <a:rPr lang="ca-ES" sz="1000" dirty="0" smtClean="0"/>
            </a:br>
            <a:r>
              <a:rPr lang="ca-ES" sz="1000" dirty="0" smtClean="0"/>
              <a:t/>
            </a:r>
            <a:br>
              <a:rPr lang="ca-ES" sz="1000" dirty="0" smtClean="0"/>
            </a:br>
            <a:r>
              <a:rPr lang="ca-ES" sz="1000" dirty="0" smtClean="0"/>
              <a:t>Així, el bitllet de 5 euros reprodueix un element arquitectònic de l'època clàssica, el de 10 euros l'estil romànic, el de 20 euros l'estil gòtic, el de 50 euros l'època del renaixement, el de 100 euros el barroc i el rococó, el de 200 euros l'edat de l'acer i el vidre, i el de 500 euros l'arquitectura contemporània del segle </a:t>
            </a:r>
            <a:r>
              <a:rPr lang="ca-ES" sz="1000" dirty="0" err="1" smtClean="0"/>
              <a:t>XX</a:t>
            </a:r>
            <a:r>
              <a:rPr lang="ca-ES" sz="1000" dirty="0" smtClean="0"/>
              <a:t>. </a:t>
            </a:r>
            <a:endParaRPr lang="ca-ES" sz="1000" dirty="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176"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168162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8195"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197"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Idioma</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El català és la llengua oficial de Catalunya, segons queda recollit en dos textos legals, que són l'Estatut de Catalunya i la Constitució espanyola. També ho és el castellà, que és la llengua oficial d'Espanya. </a:t>
            </a:r>
            <a:br>
              <a:rPr lang="ca-ES" sz="1000" smtClean="0"/>
            </a:br>
            <a:r>
              <a:rPr lang="ca-ES" sz="1000" smtClean="0"/>
              <a:t/>
            </a:r>
            <a:br>
              <a:rPr lang="ca-ES" sz="1000" smtClean="0"/>
            </a:br>
            <a:r>
              <a:rPr lang="ca-ES" sz="1000" smtClean="0"/>
              <a:t>Totes les persones tenen el dret d'utilitzar les dues llengües oficials i els ciutadans de Catalunya tenen el dret i el deure de conèixer-les. </a:t>
            </a:r>
            <a:br>
              <a:rPr lang="ca-ES" sz="1000" smtClean="0"/>
            </a:br>
            <a:r>
              <a:rPr lang="ca-ES" sz="1000" smtClean="0"/>
              <a:t/>
            </a:r>
            <a:br>
              <a:rPr lang="ca-ES" sz="1000" smtClean="0"/>
            </a:br>
            <a:r>
              <a:rPr lang="ca-ES" sz="1000" smtClean="0"/>
              <a:t>Les dues llengües coexisteixen a Barcelona en una situació de bilingüisme similar a la que existeix en altres zones del món. El català i el castellà són les llengües que entén, escriu, llegeix i parla la majoria de la població de Barcelona.</a:t>
            </a:r>
            <a:br>
              <a:rPr lang="ca-ES" sz="1000" smtClean="0"/>
            </a:br>
            <a:r>
              <a:rPr lang="ca-ES" sz="1000" smtClean="0"/>
              <a:t/>
            </a:r>
            <a:br>
              <a:rPr lang="ca-ES" sz="1000" smtClean="0"/>
            </a:br>
            <a:r>
              <a:rPr lang="ca-ES" sz="1000" smtClean="0"/>
              <a:t>La ciutat és una porta oberta a la convivència i al diàleg entre els diferents idiomes. La importància del turisme i la vessant de Barcelona com a punt d'acollida de diverses cultures fa que altres llengües com l'anglès, el francès, l'italià, el portuguès, l'alemany i diverses variants de l'àrab i altres llengües de països asiàtics també siguin presents als carrers. </a:t>
            </a:r>
            <a:br>
              <a:rPr lang="ca-ES" sz="1000" smtClean="0"/>
            </a:br>
            <a:r>
              <a:rPr lang="ca-ES" sz="1000" smtClean="0"/>
              <a:t/>
            </a:r>
            <a:br>
              <a:rPr lang="ca-ES" sz="1000" smtClean="0"/>
            </a:br>
            <a:r>
              <a:rPr lang="ca-ES" sz="1000" smtClean="0"/>
              <a:t>En la majoria de comerços i equipaments de la ciutat la retolació utilitza majoritàriament les dues llengües oficials i l'anglès, fet que enriqueix el teixit sociocultural i la vida quotidiana dels barcelonins.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8200"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5. Idioma</a:t>
            </a:r>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220541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4. Sistema monetari</a:t>
            </a:r>
          </a:p>
        </p:txBody>
      </p:sp>
      <p:pic>
        <p:nvPicPr>
          <p:cNvPr id="1028" name="6 Imagen" descr="487218_51927640.jpg"/>
          <p:cNvPicPr>
            <a:picLocks noChangeAspect="1"/>
          </p:cNvPicPr>
          <p:nvPr/>
        </p:nvPicPr>
        <p:blipFill>
          <a:blip r:embed="rId4">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30" name="1 Título"/>
          <p:cNvSpPr>
            <a:spLocks noGrp="1"/>
          </p:cNvSpPr>
          <p:nvPr>
            <p:ph type="ctrTitle" idx="4294967295"/>
          </p:nvPr>
        </p:nvSpPr>
        <p:spPr>
          <a:xfrm>
            <a:off x="2324877" y="2260563"/>
            <a:ext cx="6654021" cy="584579"/>
          </a:xfrm>
        </p:spPr>
        <p:txBody>
          <a:bodyPr/>
          <a:lstStyle/>
          <a:p>
            <a:pPr algn="l" eaLnBrk="1" hangingPunct="1"/>
            <a:r>
              <a:rPr lang="es-ES" altLang="ca-ES" sz="2800" b="1" smtClean="0">
                <a:solidFill>
                  <a:srgbClr val="FF6600"/>
                </a:solidFill>
              </a:rPr>
              <a:t>Idioma</a:t>
            </a:r>
            <a:endParaRPr lang="es-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32"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5. Idioma</a:t>
            </a:r>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graphicFrame>
        <p:nvGraphicFramePr>
          <p:cNvPr id="1026" name="Object 15"/>
          <p:cNvGraphicFramePr>
            <a:graphicFrameLocks noChangeAspect="1"/>
          </p:cNvGraphicFramePr>
          <p:nvPr>
            <p:extLst>
              <p:ext uri="{D42A27DB-BD31-4B8C-83A1-F6EECF244321}">
                <p14:modId xmlns:p14="http://schemas.microsoft.com/office/powerpoint/2010/main" val="365581502"/>
              </p:ext>
            </p:extLst>
          </p:nvPr>
        </p:nvGraphicFramePr>
        <p:xfrm>
          <a:off x="1960115" y="2794747"/>
          <a:ext cx="5573174" cy="2788987"/>
        </p:xfrm>
        <a:graphic>
          <a:graphicData uri="http://schemas.openxmlformats.org/presentationml/2006/ole">
            <mc:AlternateContent xmlns:mc="http://schemas.openxmlformats.org/markup-compatibility/2006">
              <mc:Choice xmlns:v="urn:schemas-microsoft-com:vml" Requires="v">
                <p:oleObj spid="_x0000_s1026" name="Gráfico" r:id="rId6" imgW="5038882" imgH="3362463" progId="MSGraph.Chart.8">
                  <p:embed followColorScheme="full"/>
                </p:oleObj>
              </mc:Choice>
              <mc:Fallback>
                <p:oleObj name="Gráfico" r:id="rId6" imgW="5038882" imgH="3362463" progId="MSGraph.Chart.8">
                  <p:embed followColorScheme="full"/>
                  <p:pic>
                    <p:nvPicPr>
                      <p:cNvPr id="0" name=""/>
                      <p:cNvPicPr>
                        <a:picLocks noChangeAspect="1" noChangeArrowheads="1"/>
                      </p:cNvPicPr>
                      <p:nvPr/>
                    </p:nvPicPr>
                    <p:blipFill>
                      <a:blip r:embed="rId7"/>
                      <a:srcRect/>
                      <a:stretch>
                        <a:fillRect/>
                      </a:stretch>
                    </p:blipFill>
                    <p:spPr bwMode="auto">
                      <a:xfrm>
                        <a:off x="1960115" y="2794747"/>
                        <a:ext cx="5573174" cy="2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1141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Presentació en pantalla (4:3)</PresentationFormat>
  <Paragraphs>56</Paragraphs>
  <Slides>7</Slides>
  <Notes>7</Notes>
  <HiddenSlides>0</HiddenSlides>
  <MMClips>0</MMClips>
  <ScaleCrop>false</ScaleCrop>
  <HeadingPairs>
    <vt:vector size="6" baseType="variant">
      <vt:variant>
        <vt:lpstr>Tema</vt:lpstr>
      </vt:variant>
      <vt:variant>
        <vt:i4>1</vt:i4>
      </vt:variant>
      <vt:variant>
        <vt:lpstr>Servidors OLE incrustats</vt:lpstr>
      </vt:variant>
      <vt:variant>
        <vt:i4>1</vt:i4>
      </vt:variant>
      <vt:variant>
        <vt:lpstr>Títols de les diapositives</vt:lpstr>
      </vt:variant>
      <vt:variant>
        <vt:i4>7</vt:i4>
      </vt:variant>
    </vt:vector>
  </HeadingPairs>
  <TitlesOfParts>
    <vt:vector size="9" baseType="lpstr">
      <vt:lpstr>Tema de l'Office</vt:lpstr>
      <vt:lpstr>Gráfico</vt:lpstr>
      <vt:lpstr>Presentació del PowerPoint</vt:lpstr>
      <vt:lpstr>Barcelona al món…</vt:lpstr>
      <vt:lpstr>Entorn geogràfic…</vt:lpstr>
      <vt:lpstr>Distribució territorial…</vt:lpstr>
      <vt:lpstr>Sistema monetari</vt:lpstr>
      <vt:lpstr>Idioma</vt:lpstr>
      <vt:lpstr>Idioma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maitea</dc:creator>
  <cp:lastModifiedBy>maitea</cp:lastModifiedBy>
  <cp:revision>1</cp:revision>
  <dcterms:created xsi:type="dcterms:W3CDTF">2014-09-08T10:45:23Z</dcterms:created>
  <dcterms:modified xsi:type="dcterms:W3CDTF">2014-09-08T10:46:07Z</dcterms:modified>
</cp:coreProperties>
</file>